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56"/>
  </p:notesMasterIdLst>
  <p:sldIdLst>
    <p:sldId id="256" r:id="rId2"/>
    <p:sldId id="314" r:id="rId3"/>
    <p:sldId id="258" r:id="rId4"/>
    <p:sldId id="305" r:id="rId5"/>
    <p:sldId id="306" r:id="rId6"/>
    <p:sldId id="310" r:id="rId7"/>
    <p:sldId id="311" r:id="rId8"/>
    <p:sldId id="259" r:id="rId9"/>
    <p:sldId id="309" r:id="rId10"/>
    <p:sldId id="312" r:id="rId11"/>
    <p:sldId id="313" r:id="rId12"/>
    <p:sldId id="315" r:id="rId13"/>
    <p:sldId id="355" r:id="rId14"/>
    <p:sldId id="320" r:id="rId15"/>
    <p:sldId id="317" r:id="rId16"/>
    <p:sldId id="361" r:id="rId17"/>
    <p:sldId id="271" r:id="rId18"/>
    <p:sldId id="363" r:id="rId19"/>
    <p:sldId id="360" r:id="rId20"/>
    <p:sldId id="321" r:id="rId21"/>
    <p:sldId id="357" r:id="rId22"/>
    <p:sldId id="353" r:id="rId23"/>
    <p:sldId id="358" r:id="rId24"/>
    <p:sldId id="356" r:id="rId25"/>
    <p:sldId id="351" r:id="rId26"/>
    <p:sldId id="352" r:id="rId27"/>
    <p:sldId id="345" r:id="rId28"/>
    <p:sldId id="342" r:id="rId29"/>
    <p:sldId id="364" r:id="rId30"/>
    <p:sldId id="365" r:id="rId31"/>
    <p:sldId id="324" r:id="rId32"/>
    <p:sldId id="257" r:id="rId33"/>
    <p:sldId id="325" r:id="rId34"/>
    <p:sldId id="326" r:id="rId35"/>
    <p:sldId id="263" r:id="rId36"/>
    <p:sldId id="264" r:id="rId37"/>
    <p:sldId id="329" r:id="rId38"/>
    <p:sldId id="330" r:id="rId39"/>
    <p:sldId id="331" r:id="rId40"/>
    <p:sldId id="332" r:id="rId41"/>
    <p:sldId id="333" r:id="rId42"/>
    <p:sldId id="334" r:id="rId43"/>
    <p:sldId id="260" r:id="rId44"/>
    <p:sldId id="335" r:id="rId45"/>
    <p:sldId id="336" r:id="rId46"/>
    <p:sldId id="337" r:id="rId47"/>
    <p:sldId id="366" r:id="rId48"/>
    <p:sldId id="270" r:id="rId49"/>
    <p:sldId id="368" r:id="rId50"/>
    <p:sldId id="338" r:id="rId51"/>
    <p:sldId id="369" r:id="rId52"/>
    <p:sldId id="340" r:id="rId53"/>
    <p:sldId id="370" r:id="rId54"/>
    <p:sldId id="341" r:id="rId55"/>
  </p:sldIdLst>
  <p:sldSz cx="9144000" cy="5143500" type="screen16x9"/>
  <p:notesSz cx="6858000" cy="9144000"/>
  <p:embeddedFontLst>
    <p:embeddedFont>
      <p:font typeface="Abel" panose="02000506030000020004" pitchFamily="2" charset="0"/>
      <p:regular r:id="rId57"/>
    </p:embeddedFont>
    <p:embeddedFont>
      <p:font typeface="Montserrat" pitchFamily="2" charset="77"/>
      <p:regular r:id="rId58"/>
      <p:bold r:id="rId59"/>
      <p:italic r:id="rId60"/>
      <p:boldItalic r:id="rId61"/>
    </p:embeddedFont>
    <p:embeddedFont>
      <p:font typeface="Roboto Condensed" panose="020F0502020204030204" pitchFamily="34" charset="0"/>
      <p:regular r:id="rId62"/>
      <p:bold r:id="rId63"/>
      <p:italic r:id="rId64"/>
      <p:boldItalic r:id="rId65"/>
    </p:embeddedFont>
    <p:embeddedFont>
      <p:font typeface="Rubik" pitchFamily="2" charset="-79"/>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B6A5"/>
    <a:srgbClr val="90BBB4"/>
    <a:srgbClr val="53B5A4"/>
    <a:srgbClr val="C965AB"/>
    <a:srgbClr val="C270A0"/>
    <a:srgbClr val="87C55B"/>
    <a:srgbClr val="53B7A2"/>
    <a:srgbClr val="5D69B0"/>
    <a:srgbClr val="E58604"/>
    <a:srgbClr val="DCAE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D27CB7D-8D9E-4078-8EF4-70587CFFBA20}">
  <a:tblStyle styleId="{0D27CB7D-8D9E-4078-8EF4-70587CFFBA2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5867" autoAdjust="0"/>
  </p:normalViewPr>
  <p:slideViewPr>
    <p:cSldViewPr snapToGrid="0">
      <p:cViewPr varScale="1">
        <p:scale>
          <a:sx n="162" d="100"/>
          <a:sy n="162" d="100"/>
        </p:scale>
        <p:origin x="9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afacedb7c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afacedb7c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4461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9a5542f1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9a5542f1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0265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9a5542f15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9a5542f15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89785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9a5542f15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9a5542f15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0175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998d722621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998d722621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65460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9aea31311b_6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9aea31311b_6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13322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998d7226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998d7226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60247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9aea31311b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9aea31311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998d7226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998d7226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0647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9aea31311b_6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9aea31311b_6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Font typeface="Arial" panose="020B0604020202020204" pitchFamily="34" charset="0"/>
              <a:buNone/>
            </a:pPr>
            <a:r>
              <a:rPr lang="en-US" dirty="0"/>
              <a:t>Dropping unused features :</a:t>
            </a:r>
          </a:p>
          <a:p>
            <a:pPr>
              <a:buFont typeface="Arial" panose="020B0604020202020204" pitchFamily="34" charset="0"/>
              <a:buChar char="•"/>
            </a:pPr>
            <a:r>
              <a:rPr lang="en-US" dirty="0"/>
              <a:t>CMPLX_NUM, LIVING_GBA, CENSUS_TRACT : only available in condominium data</a:t>
            </a:r>
          </a:p>
          <a:p>
            <a:pPr>
              <a:buFont typeface="Arial" panose="020B0604020202020204" pitchFamily="34" charset="0"/>
              <a:buChar char="•"/>
            </a:pPr>
            <a:r>
              <a:rPr lang="en-US" dirty="0"/>
              <a:t>ASSESSMENT_SUBNBHD, FULLADDRESS, NATIONAL GRID, and CENSUS_BLOCK : high cardinality</a:t>
            </a:r>
          </a:p>
          <a:p>
            <a:pPr>
              <a:buFont typeface="Arial" panose="020B0604020202020204" pitchFamily="34" charset="0"/>
              <a:buChar char="•"/>
            </a:pPr>
            <a:r>
              <a:rPr lang="en-US" dirty="0"/>
              <a:t>CITY, STATE : single value (Washington, DC)</a:t>
            </a:r>
          </a:p>
          <a:p>
            <a:pPr>
              <a:buFont typeface="Arial" panose="020B0604020202020204" pitchFamily="34" charset="0"/>
              <a:buChar char="•"/>
            </a:pPr>
            <a:r>
              <a:rPr lang="en-US" dirty="0"/>
              <a:t>X, Y : same value with LONGITUDE and LATITUDE </a:t>
            </a:r>
          </a:p>
          <a:p>
            <a:pPr>
              <a:buFont typeface="Arial" panose="020B0604020202020204" pitchFamily="34" charset="0"/>
              <a:buChar char="•"/>
            </a:pPr>
            <a:r>
              <a:rPr lang="en-US" dirty="0"/>
              <a:t>SALEDATE : replaced with SALEYEAR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71166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9afacedb7c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9afacedb7c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6227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998d7226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998d7226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Based on the charts above, we can see that the unqualified property does not reflect the market value. Therefore, we will follow the author's suggestion to remove all of the unqualified property from our dataset. Then, we will remove the QUALIFIED feature because now it only contains a single value which is Q.</a:t>
            </a:r>
            <a:endParaRPr dirty="0"/>
          </a:p>
        </p:txBody>
      </p:sp>
    </p:spTree>
    <p:extLst>
      <p:ext uri="{BB962C8B-B14F-4D97-AF65-F5344CB8AC3E}">
        <p14:creationId xmlns:p14="http://schemas.microsoft.com/office/powerpoint/2010/main" val="1772226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9aea31311b_6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9aea31311b_6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2988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4945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9aea31311b_6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9aea31311b_6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14640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9a5542f15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a5542f15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27137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9a5542f1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9a5542f1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6887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998d7226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998d7226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51515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9824130ea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9824130ea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4815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998d7226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998d7226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26539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9824130ea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9824130ea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6439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998d72262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998d72262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afacedb7c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afacedb7c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79907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9a5542f15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9a5542f15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998d7226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998d7226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36950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9824130ea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9824130ea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65808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9a5542f1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9a5542f1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9a5542f15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a5542f15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9afacedb7c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9afacedb7c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96709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9a5542f15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a5542f15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03331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9a5542f1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9a5542f1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96790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992c87179f_1_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992c87179f_1_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4548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afacedb7c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afacedb7c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13714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998d7226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998d7226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55866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998d7226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998d7226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63095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9824130ea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9824130ea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afacedb7c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afacedb7c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89957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9aea31311b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9aea31311b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56466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afacedb7c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afacedb7c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88118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9aea31311b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9aea31311b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9aea31311b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9aea31311b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29393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afacedb7c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afacedb7c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78511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9a5542f15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9a5542f15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738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9a5542f15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9a5542f15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34612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9a5542f15b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9a5542f15b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38144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9a5542f15b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9a5542f15b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66323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9b0aa8567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9b0aa8567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6972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998d7226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998d7226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4636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992c87179f_1_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992c87179f_1_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8041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998d722621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998d722621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9824130ea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9824130ea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830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www.flaticon.com/?utm_source=slidesgo_template&amp;utm_medium=referral-link&amp;utm_campaign=s%20g_resources&amp;utm_content=flaticon"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s://www.freepik.com/?utm_source=slidesgo_template&amp;utm_medium=referral-link&amp;utm_campaign=s%20g_resources&amp;utm_content=freepik"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2896958" y="-2537327"/>
            <a:ext cx="13462914" cy="9678220"/>
            <a:chOff x="-2896958" y="-2537327"/>
            <a:chExt cx="13462914" cy="9678220"/>
          </a:xfrm>
        </p:grpSpPr>
        <p:sp>
          <p:nvSpPr>
            <p:cNvPr id="11" name="Google Shape;11;p2"/>
            <p:cNvSpPr/>
            <p:nvPr/>
          </p:nvSpPr>
          <p:spPr>
            <a:xfrm rot="1514338">
              <a:off x="5806126" y="-191038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430265">
              <a:off x="6184762" y="-132150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430265">
              <a:off x="6604611" y="-103576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75476" y="1244155"/>
              <a:ext cx="4003500" cy="2662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5400000">
              <a:off x="3228495" y="568429"/>
              <a:ext cx="2687009" cy="4013952"/>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2"/>
          <p:cNvSpPr txBox="1">
            <a:spLocks noGrp="1"/>
          </p:cNvSpPr>
          <p:nvPr>
            <p:ph type="ctrTitle"/>
          </p:nvPr>
        </p:nvSpPr>
        <p:spPr>
          <a:xfrm>
            <a:off x="2745400" y="1637150"/>
            <a:ext cx="3653400" cy="1887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5200"/>
              <a:buFont typeface="Rubik"/>
              <a:buNone/>
              <a:defRPr sz="8500" b="0">
                <a:solidFill>
                  <a:schemeClr val="accent5"/>
                </a:solidFill>
              </a:defRPr>
            </a:lvl1pPr>
            <a:lvl2pPr lvl="1" algn="ctr">
              <a:spcBef>
                <a:spcPts val="0"/>
              </a:spcBef>
              <a:spcAft>
                <a:spcPts val="0"/>
              </a:spcAft>
              <a:buClr>
                <a:schemeClr val="lt1"/>
              </a:buClr>
              <a:buSzPts val="5200"/>
              <a:buFont typeface="Rubik"/>
              <a:buNone/>
              <a:defRPr sz="5200" b="0">
                <a:solidFill>
                  <a:schemeClr val="lt1"/>
                </a:solidFill>
                <a:latin typeface="Rubik"/>
                <a:ea typeface="Rubik"/>
                <a:cs typeface="Rubik"/>
                <a:sym typeface="Rubik"/>
              </a:defRPr>
            </a:lvl2pPr>
            <a:lvl3pPr lvl="2" algn="ctr">
              <a:spcBef>
                <a:spcPts val="0"/>
              </a:spcBef>
              <a:spcAft>
                <a:spcPts val="0"/>
              </a:spcAft>
              <a:buClr>
                <a:schemeClr val="lt1"/>
              </a:buClr>
              <a:buSzPts val="5200"/>
              <a:buFont typeface="Rubik"/>
              <a:buNone/>
              <a:defRPr sz="5200" b="0">
                <a:solidFill>
                  <a:schemeClr val="lt1"/>
                </a:solidFill>
                <a:latin typeface="Rubik"/>
                <a:ea typeface="Rubik"/>
                <a:cs typeface="Rubik"/>
                <a:sym typeface="Rubik"/>
              </a:defRPr>
            </a:lvl3pPr>
            <a:lvl4pPr lvl="3" algn="ctr">
              <a:spcBef>
                <a:spcPts val="0"/>
              </a:spcBef>
              <a:spcAft>
                <a:spcPts val="0"/>
              </a:spcAft>
              <a:buClr>
                <a:schemeClr val="lt1"/>
              </a:buClr>
              <a:buSzPts val="5200"/>
              <a:buFont typeface="Rubik"/>
              <a:buNone/>
              <a:defRPr sz="5200" b="0">
                <a:solidFill>
                  <a:schemeClr val="lt1"/>
                </a:solidFill>
                <a:latin typeface="Rubik"/>
                <a:ea typeface="Rubik"/>
                <a:cs typeface="Rubik"/>
                <a:sym typeface="Rubik"/>
              </a:defRPr>
            </a:lvl4pPr>
            <a:lvl5pPr lvl="4" algn="ctr">
              <a:spcBef>
                <a:spcPts val="0"/>
              </a:spcBef>
              <a:spcAft>
                <a:spcPts val="0"/>
              </a:spcAft>
              <a:buClr>
                <a:schemeClr val="lt1"/>
              </a:buClr>
              <a:buSzPts val="5200"/>
              <a:buFont typeface="Rubik"/>
              <a:buNone/>
              <a:defRPr sz="5200" b="0">
                <a:solidFill>
                  <a:schemeClr val="lt1"/>
                </a:solidFill>
                <a:latin typeface="Rubik"/>
                <a:ea typeface="Rubik"/>
                <a:cs typeface="Rubik"/>
                <a:sym typeface="Rubik"/>
              </a:defRPr>
            </a:lvl5pPr>
            <a:lvl6pPr lvl="5" algn="ctr">
              <a:spcBef>
                <a:spcPts val="0"/>
              </a:spcBef>
              <a:spcAft>
                <a:spcPts val="0"/>
              </a:spcAft>
              <a:buClr>
                <a:schemeClr val="lt1"/>
              </a:buClr>
              <a:buSzPts val="5200"/>
              <a:buFont typeface="Rubik"/>
              <a:buNone/>
              <a:defRPr sz="5200" b="0">
                <a:solidFill>
                  <a:schemeClr val="lt1"/>
                </a:solidFill>
                <a:latin typeface="Rubik"/>
                <a:ea typeface="Rubik"/>
                <a:cs typeface="Rubik"/>
                <a:sym typeface="Rubik"/>
              </a:defRPr>
            </a:lvl6pPr>
            <a:lvl7pPr lvl="6" algn="ctr">
              <a:spcBef>
                <a:spcPts val="0"/>
              </a:spcBef>
              <a:spcAft>
                <a:spcPts val="0"/>
              </a:spcAft>
              <a:buClr>
                <a:schemeClr val="lt1"/>
              </a:buClr>
              <a:buSzPts val="5200"/>
              <a:buFont typeface="Rubik"/>
              <a:buNone/>
              <a:defRPr sz="5200" b="0">
                <a:solidFill>
                  <a:schemeClr val="lt1"/>
                </a:solidFill>
                <a:latin typeface="Rubik"/>
                <a:ea typeface="Rubik"/>
                <a:cs typeface="Rubik"/>
                <a:sym typeface="Rubik"/>
              </a:defRPr>
            </a:lvl7pPr>
            <a:lvl8pPr lvl="7" algn="ctr">
              <a:spcBef>
                <a:spcPts val="0"/>
              </a:spcBef>
              <a:spcAft>
                <a:spcPts val="0"/>
              </a:spcAft>
              <a:buClr>
                <a:schemeClr val="lt1"/>
              </a:buClr>
              <a:buSzPts val="5200"/>
              <a:buFont typeface="Rubik"/>
              <a:buNone/>
              <a:defRPr sz="5200" b="0">
                <a:solidFill>
                  <a:schemeClr val="lt1"/>
                </a:solidFill>
                <a:latin typeface="Rubik"/>
                <a:ea typeface="Rubik"/>
                <a:cs typeface="Rubik"/>
                <a:sym typeface="Rubik"/>
              </a:defRPr>
            </a:lvl8pPr>
            <a:lvl9pPr lvl="8" algn="ctr">
              <a:spcBef>
                <a:spcPts val="0"/>
              </a:spcBef>
              <a:spcAft>
                <a:spcPts val="0"/>
              </a:spcAft>
              <a:buClr>
                <a:schemeClr val="lt1"/>
              </a:buClr>
              <a:buSzPts val="5200"/>
              <a:buFont typeface="Rubik"/>
              <a:buNone/>
              <a:defRPr sz="5200" b="0">
                <a:solidFill>
                  <a:schemeClr val="lt1"/>
                </a:solidFill>
                <a:latin typeface="Rubik"/>
                <a:ea typeface="Rubik"/>
                <a:cs typeface="Rubik"/>
                <a:sym typeface="Rubik"/>
              </a:defRPr>
            </a:lvl9pPr>
          </a:lstStyle>
          <a:p>
            <a:endParaRPr/>
          </a:p>
        </p:txBody>
      </p:sp>
      <p:sp>
        <p:nvSpPr>
          <p:cNvPr id="20" name="Google Shape;20;p2"/>
          <p:cNvSpPr txBox="1">
            <a:spLocks noGrp="1"/>
          </p:cNvSpPr>
          <p:nvPr>
            <p:ph type="subTitle" idx="1"/>
          </p:nvPr>
        </p:nvSpPr>
        <p:spPr>
          <a:xfrm>
            <a:off x="2053275" y="3906550"/>
            <a:ext cx="5037600" cy="542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2800"/>
              <a:buNone/>
              <a:defRPr>
                <a:solidFill>
                  <a:schemeClr val="accent3"/>
                </a:solidFill>
              </a:defRPr>
            </a:lvl1pPr>
            <a:lvl2pPr lvl="1" algn="ctr">
              <a:lnSpc>
                <a:spcPct val="100000"/>
              </a:lnSpc>
              <a:spcBef>
                <a:spcPts val="0"/>
              </a:spcBef>
              <a:spcAft>
                <a:spcPts val="0"/>
              </a:spcAft>
              <a:buClr>
                <a:schemeClr val="accent3"/>
              </a:buClr>
              <a:buSzPts val="2800"/>
              <a:buNone/>
              <a:defRPr sz="2800">
                <a:solidFill>
                  <a:schemeClr val="accent3"/>
                </a:solidFill>
              </a:defRPr>
            </a:lvl2pPr>
            <a:lvl3pPr lvl="2" algn="ctr">
              <a:lnSpc>
                <a:spcPct val="100000"/>
              </a:lnSpc>
              <a:spcBef>
                <a:spcPts val="0"/>
              </a:spcBef>
              <a:spcAft>
                <a:spcPts val="0"/>
              </a:spcAft>
              <a:buClr>
                <a:schemeClr val="accent3"/>
              </a:buClr>
              <a:buSzPts val="2800"/>
              <a:buNone/>
              <a:defRPr sz="2800">
                <a:solidFill>
                  <a:schemeClr val="accent3"/>
                </a:solidFill>
              </a:defRPr>
            </a:lvl3pPr>
            <a:lvl4pPr lvl="3" algn="ctr">
              <a:lnSpc>
                <a:spcPct val="100000"/>
              </a:lnSpc>
              <a:spcBef>
                <a:spcPts val="0"/>
              </a:spcBef>
              <a:spcAft>
                <a:spcPts val="0"/>
              </a:spcAft>
              <a:buClr>
                <a:schemeClr val="accent3"/>
              </a:buClr>
              <a:buSzPts val="2800"/>
              <a:buNone/>
              <a:defRPr sz="2800">
                <a:solidFill>
                  <a:schemeClr val="accent3"/>
                </a:solidFill>
              </a:defRPr>
            </a:lvl4pPr>
            <a:lvl5pPr lvl="4" algn="ctr">
              <a:lnSpc>
                <a:spcPct val="100000"/>
              </a:lnSpc>
              <a:spcBef>
                <a:spcPts val="0"/>
              </a:spcBef>
              <a:spcAft>
                <a:spcPts val="0"/>
              </a:spcAft>
              <a:buClr>
                <a:schemeClr val="accent3"/>
              </a:buClr>
              <a:buSzPts val="2800"/>
              <a:buNone/>
              <a:defRPr sz="2800">
                <a:solidFill>
                  <a:schemeClr val="accent3"/>
                </a:solidFill>
              </a:defRPr>
            </a:lvl5pPr>
            <a:lvl6pPr lvl="5" algn="ctr">
              <a:lnSpc>
                <a:spcPct val="100000"/>
              </a:lnSpc>
              <a:spcBef>
                <a:spcPts val="0"/>
              </a:spcBef>
              <a:spcAft>
                <a:spcPts val="0"/>
              </a:spcAft>
              <a:buClr>
                <a:schemeClr val="accent3"/>
              </a:buClr>
              <a:buSzPts val="2800"/>
              <a:buNone/>
              <a:defRPr sz="2800">
                <a:solidFill>
                  <a:schemeClr val="accent3"/>
                </a:solidFill>
              </a:defRPr>
            </a:lvl6pPr>
            <a:lvl7pPr lvl="6" algn="ctr">
              <a:lnSpc>
                <a:spcPct val="100000"/>
              </a:lnSpc>
              <a:spcBef>
                <a:spcPts val="0"/>
              </a:spcBef>
              <a:spcAft>
                <a:spcPts val="0"/>
              </a:spcAft>
              <a:buClr>
                <a:schemeClr val="accent3"/>
              </a:buClr>
              <a:buSzPts val="2800"/>
              <a:buNone/>
              <a:defRPr sz="2800">
                <a:solidFill>
                  <a:schemeClr val="accent3"/>
                </a:solidFill>
              </a:defRPr>
            </a:lvl7pPr>
            <a:lvl8pPr lvl="7" algn="ctr">
              <a:lnSpc>
                <a:spcPct val="100000"/>
              </a:lnSpc>
              <a:spcBef>
                <a:spcPts val="0"/>
              </a:spcBef>
              <a:spcAft>
                <a:spcPts val="0"/>
              </a:spcAft>
              <a:buClr>
                <a:schemeClr val="accent3"/>
              </a:buClr>
              <a:buSzPts val="2800"/>
              <a:buNone/>
              <a:defRPr sz="2800">
                <a:solidFill>
                  <a:schemeClr val="accent3"/>
                </a:solidFill>
              </a:defRPr>
            </a:lvl8pPr>
            <a:lvl9pPr lvl="8" algn="ctr">
              <a:lnSpc>
                <a:spcPct val="100000"/>
              </a:lnSpc>
              <a:spcBef>
                <a:spcPts val="0"/>
              </a:spcBef>
              <a:spcAft>
                <a:spcPts val="0"/>
              </a:spcAft>
              <a:buClr>
                <a:schemeClr val="accent3"/>
              </a:buClr>
              <a:buSzPts val="2800"/>
              <a:buNone/>
              <a:defRPr sz="2800">
                <a:solidFill>
                  <a:schemeClr val="accent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11_1">
    <p:spTree>
      <p:nvGrpSpPr>
        <p:cNvPr id="1" name="Shape 135"/>
        <p:cNvGrpSpPr/>
        <p:nvPr/>
      </p:nvGrpSpPr>
      <p:grpSpPr>
        <a:xfrm>
          <a:off x="0" y="0"/>
          <a:ext cx="0" cy="0"/>
          <a:chOff x="0" y="0"/>
          <a:chExt cx="0" cy="0"/>
        </a:xfrm>
      </p:grpSpPr>
      <p:sp>
        <p:nvSpPr>
          <p:cNvPr id="136" name="Google Shape;136;p14"/>
          <p:cNvSpPr/>
          <p:nvPr/>
        </p:nvSpPr>
        <p:spPr>
          <a:xfrm rot="-1514360" flipH="1">
            <a:off x="-1463407"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14"/>
          <p:cNvGrpSpPr/>
          <p:nvPr/>
        </p:nvGrpSpPr>
        <p:grpSpPr>
          <a:xfrm>
            <a:off x="6905483" y="3227563"/>
            <a:ext cx="4423513" cy="4265955"/>
            <a:chOff x="6905483" y="3227563"/>
            <a:chExt cx="4423513" cy="4265955"/>
          </a:xfrm>
        </p:grpSpPr>
        <p:sp>
          <p:nvSpPr>
            <p:cNvPr id="138" name="Google Shape;138;p14"/>
            <p:cNvSpPr/>
            <p:nvPr/>
          </p:nvSpPr>
          <p:spPr>
            <a:xfrm rot="6914343">
              <a:off x="7432635" y="4287777"/>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p:nvPr/>
          </p:nvSpPr>
          <p:spPr>
            <a:xfrm rot="6914343">
              <a:off x="7929276" y="3855129"/>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4"/>
            <p:cNvSpPr/>
            <p:nvPr/>
          </p:nvSpPr>
          <p:spPr>
            <a:xfrm rot="6914343">
              <a:off x="7813807" y="3674924"/>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14"/>
          <p:cNvSpPr/>
          <p:nvPr/>
        </p:nvSpPr>
        <p:spPr>
          <a:xfrm rot="-1430259" flipH="1">
            <a:off x="-139698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1430259" flipH="1">
            <a:off x="-1653489"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43"/>
        <p:cNvGrpSpPr/>
        <p:nvPr/>
      </p:nvGrpSpPr>
      <p:grpSpPr>
        <a:xfrm>
          <a:off x="0" y="0"/>
          <a:ext cx="0" cy="0"/>
          <a:chOff x="0" y="0"/>
          <a:chExt cx="0" cy="0"/>
        </a:xfrm>
      </p:grpSpPr>
      <p:grpSp>
        <p:nvGrpSpPr>
          <p:cNvPr id="144" name="Google Shape;144;p15"/>
          <p:cNvGrpSpPr/>
          <p:nvPr/>
        </p:nvGrpSpPr>
        <p:grpSpPr>
          <a:xfrm>
            <a:off x="-1870949" y="-2015865"/>
            <a:ext cx="12501888" cy="9499587"/>
            <a:chOff x="-1870949" y="-2015865"/>
            <a:chExt cx="12501888" cy="9499587"/>
          </a:xfrm>
        </p:grpSpPr>
        <p:sp>
          <p:nvSpPr>
            <p:cNvPr id="145" name="Google Shape;145;p15"/>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rot="10463436">
              <a:off x="8101045" y="-1455062"/>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rot="10463436">
              <a:off x="7693739" y="-1870925"/>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rot="10463436">
              <a:off x="7691103" y="-1889993"/>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rot="-336564">
              <a:off x="-1374459" y="4490863"/>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rot="-336564">
              <a:off x="-1738147" y="4507557"/>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15"/>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154" name="Google Shape;154;p15"/>
          <p:cNvSpPr txBox="1">
            <a:spLocks noGrp="1"/>
          </p:cNvSpPr>
          <p:nvPr>
            <p:ph type="subTitle" idx="1"/>
          </p:nvPr>
        </p:nvSpPr>
        <p:spPr>
          <a:xfrm>
            <a:off x="1573800" y="147049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5" name="Google Shape;155;p15"/>
          <p:cNvSpPr txBox="1">
            <a:spLocks noGrp="1"/>
          </p:cNvSpPr>
          <p:nvPr>
            <p:ph type="subTitle" idx="2"/>
          </p:nvPr>
        </p:nvSpPr>
        <p:spPr>
          <a:xfrm>
            <a:off x="1573800" y="163847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6" name="Google Shape;156;p15"/>
          <p:cNvSpPr txBox="1">
            <a:spLocks noGrp="1"/>
          </p:cNvSpPr>
          <p:nvPr>
            <p:ph type="title" idx="3" hasCustomPrompt="1"/>
          </p:nvPr>
        </p:nvSpPr>
        <p:spPr>
          <a:xfrm>
            <a:off x="718284" y="140586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57" name="Google Shape;157;p15"/>
          <p:cNvSpPr txBox="1">
            <a:spLocks noGrp="1"/>
          </p:cNvSpPr>
          <p:nvPr>
            <p:ph type="subTitle" idx="4"/>
          </p:nvPr>
        </p:nvSpPr>
        <p:spPr>
          <a:xfrm>
            <a:off x="1573800" y="2591424"/>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8" name="Google Shape;158;p15"/>
          <p:cNvSpPr txBox="1">
            <a:spLocks noGrp="1"/>
          </p:cNvSpPr>
          <p:nvPr>
            <p:ph type="subTitle" idx="5"/>
          </p:nvPr>
        </p:nvSpPr>
        <p:spPr>
          <a:xfrm>
            <a:off x="1573800" y="2759400"/>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9" name="Google Shape;159;p15"/>
          <p:cNvSpPr txBox="1">
            <a:spLocks noGrp="1"/>
          </p:cNvSpPr>
          <p:nvPr>
            <p:ph type="title" idx="6" hasCustomPrompt="1"/>
          </p:nvPr>
        </p:nvSpPr>
        <p:spPr>
          <a:xfrm>
            <a:off x="718284" y="2526786"/>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0" name="Google Shape;160;p15"/>
          <p:cNvSpPr txBox="1">
            <a:spLocks noGrp="1"/>
          </p:cNvSpPr>
          <p:nvPr>
            <p:ph type="subTitle" idx="7"/>
          </p:nvPr>
        </p:nvSpPr>
        <p:spPr>
          <a:xfrm>
            <a:off x="1573800" y="371234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1" name="Google Shape;161;p15"/>
          <p:cNvSpPr txBox="1">
            <a:spLocks noGrp="1"/>
          </p:cNvSpPr>
          <p:nvPr>
            <p:ph type="subTitle" idx="8"/>
          </p:nvPr>
        </p:nvSpPr>
        <p:spPr>
          <a:xfrm>
            <a:off x="1573800" y="388032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2" name="Google Shape;162;p15"/>
          <p:cNvSpPr txBox="1">
            <a:spLocks noGrp="1"/>
          </p:cNvSpPr>
          <p:nvPr>
            <p:ph type="title" idx="9" hasCustomPrompt="1"/>
          </p:nvPr>
        </p:nvSpPr>
        <p:spPr>
          <a:xfrm>
            <a:off x="718284" y="364771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3" name="Google Shape;163;p15"/>
          <p:cNvSpPr txBox="1">
            <a:spLocks noGrp="1"/>
          </p:cNvSpPr>
          <p:nvPr>
            <p:ph type="subTitle" idx="13"/>
          </p:nvPr>
        </p:nvSpPr>
        <p:spPr>
          <a:xfrm>
            <a:off x="5261925" y="147049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4" name="Google Shape;164;p15"/>
          <p:cNvSpPr txBox="1">
            <a:spLocks noGrp="1"/>
          </p:cNvSpPr>
          <p:nvPr>
            <p:ph type="subTitle" idx="14"/>
          </p:nvPr>
        </p:nvSpPr>
        <p:spPr>
          <a:xfrm>
            <a:off x="5261925" y="163847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5" name="Google Shape;165;p15"/>
          <p:cNvSpPr txBox="1">
            <a:spLocks noGrp="1"/>
          </p:cNvSpPr>
          <p:nvPr>
            <p:ph type="title" idx="15" hasCustomPrompt="1"/>
          </p:nvPr>
        </p:nvSpPr>
        <p:spPr>
          <a:xfrm>
            <a:off x="4406409" y="140586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6" name="Google Shape;166;p15"/>
          <p:cNvSpPr txBox="1">
            <a:spLocks noGrp="1"/>
          </p:cNvSpPr>
          <p:nvPr>
            <p:ph type="subTitle" idx="16"/>
          </p:nvPr>
        </p:nvSpPr>
        <p:spPr>
          <a:xfrm>
            <a:off x="5261925" y="2591424"/>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7" name="Google Shape;167;p15"/>
          <p:cNvSpPr txBox="1">
            <a:spLocks noGrp="1"/>
          </p:cNvSpPr>
          <p:nvPr>
            <p:ph type="subTitle" idx="17"/>
          </p:nvPr>
        </p:nvSpPr>
        <p:spPr>
          <a:xfrm>
            <a:off x="5261925" y="2759400"/>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8" name="Google Shape;168;p15"/>
          <p:cNvSpPr txBox="1">
            <a:spLocks noGrp="1"/>
          </p:cNvSpPr>
          <p:nvPr>
            <p:ph type="title" idx="18" hasCustomPrompt="1"/>
          </p:nvPr>
        </p:nvSpPr>
        <p:spPr>
          <a:xfrm>
            <a:off x="4406409" y="2526786"/>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9" name="Google Shape;169;p15"/>
          <p:cNvSpPr txBox="1">
            <a:spLocks noGrp="1"/>
          </p:cNvSpPr>
          <p:nvPr>
            <p:ph type="subTitle" idx="19"/>
          </p:nvPr>
        </p:nvSpPr>
        <p:spPr>
          <a:xfrm>
            <a:off x="5261925" y="371234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0" name="Google Shape;170;p15"/>
          <p:cNvSpPr txBox="1">
            <a:spLocks noGrp="1"/>
          </p:cNvSpPr>
          <p:nvPr>
            <p:ph type="subTitle" idx="20"/>
          </p:nvPr>
        </p:nvSpPr>
        <p:spPr>
          <a:xfrm>
            <a:off x="5261925" y="388032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1" name="Google Shape;171;p15"/>
          <p:cNvSpPr txBox="1">
            <a:spLocks noGrp="1"/>
          </p:cNvSpPr>
          <p:nvPr>
            <p:ph type="title" idx="21" hasCustomPrompt="1"/>
          </p:nvPr>
        </p:nvSpPr>
        <p:spPr>
          <a:xfrm>
            <a:off x="4406409" y="364771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72"/>
        <p:cNvGrpSpPr/>
        <p:nvPr/>
      </p:nvGrpSpPr>
      <p:grpSpPr>
        <a:xfrm>
          <a:off x="0" y="0"/>
          <a:ext cx="0" cy="0"/>
          <a:chOff x="0" y="0"/>
          <a:chExt cx="0" cy="0"/>
        </a:xfrm>
      </p:grpSpPr>
      <p:grpSp>
        <p:nvGrpSpPr>
          <p:cNvPr id="173" name="Google Shape;173;p16"/>
          <p:cNvGrpSpPr/>
          <p:nvPr/>
        </p:nvGrpSpPr>
        <p:grpSpPr>
          <a:xfrm>
            <a:off x="-2027980" y="-2596320"/>
            <a:ext cx="14549688" cy="10668394"/>
            <a:chOff x="-2027980" y="-2596320"/>
            <a:chExt cx="14549688" cy="10668394"/>
          </a:xfrm>
        </p:grpSpPr>
        <p:grpSp>
          <p:nvGrpSpPr>
            <p:cNvPr id="174" name="Google Shape;174;p16"/>
            <p:cNvGrpSpPr/>
            <p:nvPr/>
          </p:nvGrpSpPr>
          <p:grpSpPr>
            <a:xfrm rot="2219984">
              <a:off x="-1194691" y="3296805"/>
              <a:ext cx="3796561" cy="4039571"/>
              <a:chOff x="7558301" y="3163860"/>
              <a:chExt cx="3072638" cy="3269311"/>
            </a:xfrm>
          </p:grpSpPr>
          <p:sp>
            <p:nvSpPr>
              <p:cNvPr id="175" name="Google Shape;175;p16"/>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6"/>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6"/>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6"/>
            <p:cNvGrpSpPr/>
            <p:nvPr/>
          </p:nvGrpSpPr>
          <p:grpSpPr>
            <a:xfrm rot="2219984">
              <a:off x="7891859" y="-1860620"/>
              <a:ext cx="3796561" cy="4039571"/>
              <a:chOff x="7558301" y="3163860"/>
              <a:chExt cx="3072638" cy="3269311"/>
            </a:xfrm>
          </p:grpSpPr>
          <p:sp>
            <p:nvSpPr>
              <p:cNvPr id="179" name="Google Shape;179;p16"/>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6"/>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6"/>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2" name="Google Shape;182;p16"/>
          <p:cNvSpPr txBox="1">
            <a:spLocks noGrp="1"/>
          </p:cNvSpPr>
          <p:nvPr>
            <p:ph type="subTitle" idx="1"/>
          </p:nvPr>
        </p:nvSpPr>
        <p:spPr>
          <a:xfrm>
            <a:off x="3397475" y="24948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3" name="Google Shape;183;p16"/>
          <p:cNvSpPr txBox="1">
            <a:spLocks noGrp="1"/>
          </p:cNvSpPr>
          <p:nvPr>
            <p:ph type="subTitle" idx="2"/>
          </p:nvPr>
        </p:nvSpPr>
        <p:spPr>
          <a:xfrm>
            <a:off x="3397475" y="2688300"/>
            <a:ext cx="23490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4" name="Google Shape;184;p16"/>
          <p:cNvSpPr txBox="1">
            <a:spLocks noGrp="1"/>
          </p:cNvSpPr>
          <p:nvPr>
            <p:ph type="subTitle" idx="3"/>
          </p:nvPr>
        </p:nvSpPr>
        <p:spPr>
          <a:xfrm>
            <a:off x="819875" y="24948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5" name="Google Shape;185;p16"/>
          <p:cNvSpPr txBox="1">
            <a:spLocks noGrp="1"/>
          </p:cNvSpPr>
          <p:nvPr>
            <p:ph type="subTitle" idx="4"/>
          </p:nvPr>
        </p:nvSpPr>
        <p:spPr>
          <a:xfrm>
            <a:off x="819875" y="2688300"/>
            <a:ext cx="23490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6" name="Google Shape;186;p16"/>
          <p:cNvSpPr txBox="1">
            <a:spLocks noGrp="1"/>
          </p:cNvSpPr>
          <p:nvPr>
            <p:ph type="subTitle" idx="5"/>
          </p:nvPr>
        </p:nvSpPr>
        <p:spPr>
          <a:xfrm>
            <a:off x="5975075" y="24948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7" name="Google Shape;187;p16"/>
          <p:cNvSpPr txBox="1">
            <a:spLocks noGrp="1"/>
          </p:cNvSpPr>
          <p:nvPr>
            <p:ph type="subTitle" idx="6"/>
          </p:nvPr>
        </p:nvSpPr>
        <p:spPr>
          <a:xfrm>
            <a:off x="5975075" y="2688300"/>
            <a:ext cx="23490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8" name="Google Shape;188;p16"/>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7">
    <p:spTree>
      <p:nvGrpSpPr>
        <p:cNvPr id="1" name="Shape 189"/>
        <p:cNvGrpSpPr/>
        <p:nvPr/>
      </p:nvGrpSpPr>
      <p:grpSpPr>
        <a:xfrm>
          <a:off x="0" y="0"/>
          <a:ext cx="0" cy="0"/>
          <a:chOff x="0" y="0"/>
          <a:chExt cx="0" cy="0"/>
        </a:xfrm>
      </p:grpSpPr>
      <p:grpSp>
        <p:nvGrpSpPr>
          <p:cNvPr id="190" name="Google Shape;190;p17"/>
          <p:cNvGrpSpPr/>
          <p:nvPr/>
        </p:nvGrpSpPr>
        <p:grpSpPr>
          <a:xfrm>
            <a:off x="-3621963" y="-1003613"/>
            <a:ext cx="14748864" cy="9515698"/>
            <a:chOff x="-3621963" y="-1003613"/>
            <a:chExt cx="14748864" cy="9515698"/>
          </a:xfrm>
        </p:grpSpPr>
        <p:sp>
          <p:nvSpPr>
            <p:cNvPr id="191" name="Google Shape;191;p17"/>
            <p:cNvSpPr/>
            <p:nvPr/>
          </p:nvSpPr>
          <p:spPr>
            <a:xfrm>
              <a:off x="-2981249" y="4185615"/>
              <a:ext cx="3844172" cy="403554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p:cNvSpPr/>
            <p:nvPr/>
          </p:nvSpPr>
          <p:spPr>
            <a:xfrm rot="5114100">
              <a:off x="8678084" y="-994810"/>
              <a:ext cx="2215747" cy="23889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p:cNvSpPr/>
            <p:nvPr/>
          </p:nvSpPr>
          <p:spPr>
            <a:xfrm rot="5114100">
              <a:off x="8650417" y="-715298"/>
              <a:ext cx="2160615" cy="261974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7"/>
            <p:cNvSpPr/>
            <p:nvPr/>
          </p:nvSpPr>
          <p:spPr>
            <a:xfrm rot="5114100">
              <a:off x="8467940" y="-882708"/>
              <a:ext cx="2497588" cy="26219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7"/>
            <p:cNvSpPr/>
            <p:nvPr/>
          </p:nvSpPr>
          <p:spPr>
            <a:xfrm rot="1430265">
              <a:off x="-3029963" y="3507636"/>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7"/>
            <p:cNvSpPr/>
            <p:nvPr/>
          </p:nvSpPr>
          <p:spPr>
            <a:xfrm rot="1430265">
              <a:off x="-2686314" y="402197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17"/>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198" name="Google Shape;198;p17"/>
          <p:cNvSpPr txBox="1">
            <a:spLocks noGrp="1"/>
          </p:cNvSpPr>
          <p:nvPr>
            <p:ph type="subTitle" idx="1"/>
          </p:nvPr>
        </p:nvSpPr>
        <p:spPr>
          <a:xfrm>
            <a:off x="2117675" y="1629800"/>
            <a:ext cx="220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9" name="Google Shape;199;p17"/>
          <p:cNvSpPr txBox="1">
            <a:spLocks noGrp="1"/>
          </p:cNvSpPr>
          <p:nvPr>
            <p:ph type="subTitle" idx="2"/>
          </p:nvPr>
        </p:nvSpPr>
        <p:spPr>
          <a:xfrm>
            <a:off x="2117675" y="1823228"/>
            <a:ext cx="2200200" cy="8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00" name="Google Shape;200;p17"/>
          <p:cNvSpPr txBox="1">
            <a:spLocks noGrp="1"/>
          </p:cNvSpPr>
          <p:nvPr>
            <p:ph type="subTitle" idx="3"/>
          </p:nvPr>
        </p:nvSpPr>
        <p:spPr>
          <a:xfrm>
            <a:off x="2117675" y="3087973"/>
            <a:ext cx="220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01" name="Google Shape;201;p17"/>
          <p:cNvSpPr txBox="1">
            <a:spLocks noGrp="1"/>
          </p:cNvSpPr>
          <p:nvPr>
            <p:ph type="subTitle" idx="4"/>
          </p:nvPr>
        </p:nvSpPr>
        <p:spPr>
          <a:xfrm>
            <a:off x="2117675" y="3281401"/>
            <a:ext cx="2200200" cy="8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02" name="Google Shape;202;p17"/>
          <p:cNvSpPr txBox="1">
            <a:spLocks noGrp="1"/>
          </p:cNvSpPr>
          <p:nvPr>
            <p:ph type="subTitle" idx="5"/>
          </p:nvPr>
        </p:nvSpPr>
        <p:spPr>
          <a:xfrm>
            <a:off x="4825925" y="1629800"/>
            <a:ext cx="2200200" cy="359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03" name="Google Shape;203;p17"/>
          <p:cNvSpPr txBox="1">
            <a:spLocks noGrp="1"/>
          </p:cNvSpPr>
          <p:nvPr>
            <p:ph type="subTitle" idx="6"/>
          </p:nvPr>
        </p:nvSpPr>
        <p:spPr>
          <a:xfrm>
            <a:off x="4825925" y="1823228"/>
            <a:ext cx="2200200" cy="808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04" name="Google Shape;204;p17"/>
          <p:cNvSpPr txBox="1">
            <a:spLocks noGrp="1"/>
          </p:cNvSpPr>
          <p:nvPr>
            <p:ph type="subTitle" idx="7"/>
          </p:nvPr>
        </p:nvSpPr>
        <p:spPr>
          <a:xfrm>
            <a:off x="4825925" y="3087973"/>
            <a:ext cx="2200200" cy="359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05" name="Google Shape;205;p17"/>
          <p:cNvSpPr txBox="1">
            <a:spLocks noGrp="1"/>
          </p:cNvSpPr>
          <p:nvPr>
            <p:ph type="subTitle" idx="8"/>
          </p:nvPr>
        </p:nvSpPr>
        <p:spPr>
          <a:xfrm>
            <a:off x="4825925" y="3281401"/>
            <a:ext cx="2200200" cy="808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right">
  <p:cSld name="CUSTOM_2">
    <p:spTree>
      <p:nvGrpSpPr>
        <p:cNvPr id="1" name="Shape 206"/>
        <p:cNvGrpSpPr/>
        <p:nvPr/>
      </p:nvGrpSpPr>
      <p:grpSpPr>
        <a:xfrm>
          <a:off x="0" y="0"/>
          <a:ext cx="0" cy="0"/>
          <a:chOff x="0" y="0"/>
          <a:chExt cx="0" cy="0"/>
        </a:xfrm>
      </p:grpSpPr>
      <p:sp>
        <p:nvSpPr>
          <p:cNvPr id="207" name="Google Shape;207;p18"/>
          <p:cNvSpPr txBox="1">
            <a:spLocks noGrp="1"/>
          </p:cNvSpPr>
          <p:nvPr>
            <p:ph type="title"/>
          </p:nvPr>
        </p:nvSpPr>
        <p:spPr>
          <a:xfrm>
            <a:off x="5439725" y="1726072"/>
            <a:ext cx="2846100" cy="4314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grpSp>
        <p:nvGrpSpPr>
          <p:cNvPr id="208" name="Google Shape;208;p18"/>
          <p:cNvGrpSpPr/>
          <p:nvPr/>
        </p:nvGrpSpPr>
        <p:grpSpPr>
          <a:xfrm flipH="1">
            <a:off x="-1967333" y="-2924127"/>
            <a:ext cx="5436706" cy="5991674"/>
            <a:chOff x="5129250" y="-2537327"/>
            <a:chExt cx="5436706" cy="5991674"/>
          </a:xfrm>
        </p:grpSpPr>
        <p:sp>
          <p:nvSpPr>
            <p:cNvPr id="209" name="Google Shape;209;p18"/>
            <p:cNvSpPr/>
            <p:nvPr/>
          </p:nvSpPr>
          <p:spPr>
            <a:xfrm rot="1514338">
              <a:off x="5806126" y="-191038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8"/>
            <p:cNvSpPr/>
            <p:nvPr/>
          </p:nvSpPr>
          <p:spPr>
            <a:xfrm rot="1430265">
              <a:off x="6184762" y="-132150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8"/>
            <p:cNvSpPr/>
            <p:nvPr/>
          </p:nvSpPr>
          <p:spPr>
            <a:xfrm rot="1430265">
              <a:off x="6604611" y="-103576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18"/>
          <p:cNvGrpSpPr/>
          <p:nvPr/>
        </p:nvGrpSpPr>
        <p:grpSpPr>
          <a:xfrm flipH="1">
            <a:off x="3951018" y="2219348"/>
            <a:ext cx="5773513" cy="5606870"/>
            <a:chOff x="-2896958" y="1534023"/>
            <a:chExt cx="5773513" cy="5606870"/>
          </a:xfrm>
        </p:grpSpPr>
        <p:sp>
          <p:nvSpPr>
            <p:cNvPr id="213" name="Google Shape;213;p18"/>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8"/>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8"/>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18"/>
          <p:cNvSpPr txBox="1">
            <a:spLocks noGrp="1"/>
          </p:cNvSpPr>
          <p:nvPr>
            <p:ph type="subTitle" idx="1"/>
          </p:nvPr>
        </p:nvSpPr>
        <p:spPr>
          <a:xfrm>
            <a:off x="5232875" y="2323535"/>
            <a:ext cx="3259800" cy="8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left">
  <p:cSld name="CUSTOM_2_1">
    <p:spTree>
      <p:nvGrpSpPr>
        <p:cNvPr id="1" name="Shape 217"/>
        <p:cNvGrpSpPr/>
        <p:nvPr/>
      </p:nvGrpSpPr>
      <p:grpSpPr>
        <a:xfrm>
          <a:off x="0" y="0"/>
          <a:ext cx="0" cy="0"/>
          <a:chOff x="0" y="0"/>
          <a:chExt cx="0" cy="0"/>
        </a:xfrm>
      </p:grpSpPr>
      <p:sp>
        <p:nvSpPr>
          <p:cNvPr id="218" name="Google Shape;218;p19"/>
          <p:cNvSpPr txBox="1">
            <a:spLocks noGrp="1"/>
          </p:cNvSpPr>
          <p:nvPr>
            <p:ph type="title"/>
          </p:nvPr>
        </p:nvSpPr>
        <p:spPr>
          <a:xfrm>
            <a:off x="872575" y="1726072"/>
            <a:ext cx="2846100" cy="4314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grpSp>
        <p:nvGrpSpPr>
          <p:cNvPr id="219" name="Google Shape;219;p19"/>
          <p:cNvGrpSpPr/>
          <p:nvPr/>
        </p:nvGrpSpPr>
        <p:grpSpPr>
          <a:xfrm>
            <a:off x="4912189" y="-2543127"/>
            <a:ext cx="5436706" cy="5991674"/>
            <a:chOff x="5129250" y="-2537327"/>
            <a:chExt cx="5436706" cy="5991674"/>
          </a:xfrm>
        </p:grpSpPr>
        <p:sp>
          <p:nvSpPr>
            <p:cNvPr id="220" name="Google Shape;220;p19"/>
            <p:cNvSpPr/>
            <p:nvPr/>
          </p:nvSpPr>
          <p:spPr>
            <a:xfrm rot="1514338">
              <a:off x="5806126" y="-191038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9"/>
            <p:cNvSpPr/>
            <p:nvPr/>
          </p:nvSpPr>
          <p:spPr>
            <a:xfrm rot="1430265">
              <a:off x="6184762" y="-132150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9"/>
            <p:cNvSpPr/>
            <p:nvPr/>
          </p:nvSpPr>
          <p:spPr>
            <a:xfrm rot="1430265">
              <a:off x="6604611" y="-103576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9"/>
          <p:cNvGrpSpPr/>
          <p:nvPr/>
        </p:nvGrpSpPr>
        <p:grpSpPr>
          <a:xfrm>
            <a:off x="-1412384" y="2219348"/>
            <a:ext cx="5773513" cy="5606870"/>
            <a:chOff x="-2896958" y="1534023"/>
            <a:chExt cx="5773513" cy="5606870"/>
          </a:xfrm>
        </p:grpSpPr>
        <p:sp>
          <p:nvSpPr>
            <p:cNvPr id="224" name="Google Shape;224;p19"/>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9"/>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9"/>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19"/>
          <p:cNvSpPr txBox="1">
            <a:spLocks noGrp="1"/>
          </p:cNvSpPr>
          <p:nvPr>
            <p:ph type="subTitle" idx="1"/>
          </p:nvPr>
        </p:nvSpPr>
        <p:spPr>
          <a:xfrm>
            <a:off x="665726" y="2323535"/>
            <a:ext cx="3259800" cy="8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CUSTOM_10">
    <p:spTree>
      <p:nvGrpSpPr>
        <p:cNvPr id="1" name="Shape 228"/>
        <p:cNvGrpSpPr/>
        <p:nvPr/>
      </p:nvGrpSpPr>
      <p:grpSpPr>
        <a:xfrm>
          <a:off x="0" y="0"/>
          <a:ext cx="0" cy="0"/>
          <a:chOff x="0" y="0"/>
          <a:chExt cx="0" cy="0"/>
        </a:xfrm>
      </p:grpSpPr>
      <p:sp>
        <p:nvSpPr>
          <p:cNvPr id="229" name="Google Shape;229;p20"/>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grpSp>
        <p:nvGrpSpPr>
          <p:cNvPr id="230" name="Google Shape;230;p20"/>
          <p:cNvGrpSpPr/>
          <p:nvPr/>
        </p:nvGrpSpPr>
        <p:grpSpPr>
          <a:xfrm>
            <a:off x="-3621963" y="-1003613"/>
            <a:ext cx="14748864" cy="9515698"/>
            <a:chOff x="-3621963" y="-1003613"/>
            <a:chExt cx="14748864" cy="9515698"/>
          </a:xfrm>
        </p:grpSpPr>
        <p:sp>
          <p:nvSpPr>
            <p:cNvPr id="231" name="Google Shape;231;p20"/>
            <p:cNvSpPr/>
            <p:nvPr/>
          </p:nvSpPr>
          <p:spPr>
            <a:xfrm>
              <a:off x="-2981249" y="4185615"/>
              <a:ext cx="3844172" cy="403554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0"/>
            <p:cNvSpPr/>
            <p:nvPr/>
          </p:nvSpPr>
          <p:spPr>
            <a:xfrm rot="5114100">
              <a:off x="8678084" y="-994810"/>
              <a:ext cx="2215747" cy="23889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0"/>
            <p:cNvSpPr/>
            <p:nvPr/>
          </p:nvSpPr>
          <p:spPr>
            <a:xfrm rot="5114100">
              <a:off x="8650417" y="-715298"/>
              <a:ext cx="2160615" cy="261974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0"/>
            <p:cNvSpPr/>
            <p:nvPr/>
          </p:nvSpPr>
          <p:spPr>
            <a:xfrm rot="5114100">
              <a:off x="8467940" y="-882708"/>
              <a:ext cx="2497588" cy="26219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0"/>
            <p:cNvSpPr/>
            <p:nvPr/>
          </p:nvSpPr>
          <p:spPr>
            <a:xfrm rot="1430265">
              <a:off x="-3029963" y="3507636"/>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0"/>
            <p:cNvSpPr/>
            <p:nvPr/>
          </p:nvSpPr>
          <p:spPr>
            <a:xfrm rot="1430265">
              <a:off x="-2686314" y="402197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long text">
  <p:cSld name="CUSTOM_3">
    <p:spTree>
      <p:nvGrpSpPr>
        <p:cNvPr id="1" name="Shape 237"/>
        <p:cNvGrpSpPr/>
        <p:nvPr/>
      </p:nvGrpSpPr>
      <p:grpSpPr>
        <a:xfrm>
          <a:off x="0" y="0"/>
          <a:ext cx="0" cy="0"/>
          <a:chOff x="0" y="0"/>
          <a:chExt cx="0" cy="0"/>
        </a:xfrm>
      </p:grpSpPr>
      <p:grpSp>
        <p:nvGrpSpPr>
          <p:cNvPr id="238" name="Google Shape;238;p21"/>
          <p:cNvGrpSpPr/>
          <p:nvPr/>
        </p:nvGrpSpPr>
        <p:grpSpPr>
          <a:xfrm>
            <a:off x="-2134953" y="-2232526"/>
            <a:ext cx="13005666" cy="9144743"/>
            <a:chOff x="-2134953" y="-2232526"/>
            <a:chExt cx="13005666" cy="9144743"/>
          </a:xfrm>
        </p:grpSpPr>
        <p:sp>
          <p:nvSpPr>
            <p:cNvPr id="239" name="Google Shape;239;p21"/>
            <p:cNvSpPr/>
            <p:nvPr/>
          </p:nvSpPr>
          <p:spPr>
            <a:xfrm rot="1514180">
              <a:off x="7764459" y="-1823388"/>
              <a:ext cx="2508827" cy="263372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1"/>
            <p:cNvSpPr/>
            <p:nvPr/>
          </p:nvSpPr>
          <p:spPr>
            <a:xfrm rot="1514383">
              <a:off x="-1786388" y="4539304"/>
              <a:ext cx="1913798" cy="2063379"/>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1"/>
            <p:cNvSpPr/>
            <p:nvPr/>
          </p:nvSpPr>
          <p:spPr>
            <a:xfrm rot="1514383">
              <a:off x="-1156102" y="4179892"/>
              <a:ext cx="1866179" cy="226273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1"/>
            <p:cNvSpPr/>
            <p:nvPr/>
          </p:nvSpPr>
          <p:spPr>
            <a:xfrm rot="1514383">
              <a:off x="-1432077" y="4117600"/>
              <a:ext cx="2157231" cy="22646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1"/>
            <p:cNvSpPr/>
            <p:nvPr/>
          </p:nvSpPr>
          <p:spPr>
            <a:xfrm rot="1430415">
              <a:off x="8011433" y="-1439033"/>
              <a:ext cx="2205009" cy="237735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1"/>
            <p:cNvSpPr/>
            <p:nvPr/>
          </p:nvSpPr>
          <p:spPr>
            <a:xfrm rot="1430415">
              <a:off x="8285431" y="-1252560"/>
              <a:ext cx="2150144" cy="2607045"/>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 name="Google Shape;245;p21"/>
          <p:cNvSpPr txBox="1">
            <a:spLocks noGrp="1"/>
          </p:cNvSpPr>
          <p:nvPr>
            <p:ph type="subTitle" idx="1"/>
          </p:nvPr>
        </p:nvSpPr>
        <p:spPr>
          <a:xfrm>
            <a:off x="625650" y="1048041"/>
            <a:ext cx="7689900" cy="3528600"/>
          </a:xfrm>
          <a:prstGeom prst="rect">
            <a:avLst/>
          </a:prstGeom>
        </p:spPr>
        <p:txBody>
          <a:bodyPr spcFirstLastPara="1" wrap="square" lIns="91425" tIns="91425" rIns="91425" bIns="91425" anchor="t" anchorCtr="0">
            <a:noAutofit/>
          </a:bodyPr>
          <a:lstStyle>
            <a:lvl1pPr lvl="0">
              <a:spcBef>
                <a:spcPts val="0"/>
              </a:spcBef>
              <a:spcAft>
                <a:spcPts val="0"/>
              </a:spcAft>
              <a:buClr>
                <a:srgbClr val="434343"/>
              </a:buClr>
              <a:buSzPts val="1200"/>
              <a:buFont typeface="Livvic"/>
              <a:buAutoNum type="arabicPeriod"/>
              <a:defRPr sz="1200"/>
            </a:lvl1pPr>
            <a:lvl2pPr lvl="1">
              <a:spcBef>
                <a:spcPts val="0"/>
              </a:spcBef>
              <a:spcAft>
                <a:spcPts val="0"/>
              </a:spcAft>
              <a:buClr>
                <a:srgbClr val="434343"/>
              </a:buClr>
              <a:buSzPts val="1200"/>
              <a:buFont typeface="Roboto Condensed"/>
              <a:buAutoNum type="alphaLcPeriod"/>
              <a:defRPr/>
            </a:lvl2pPr>
            <a:lvl3pPr lvl="2">
              <a:spcBef>
                <a:spcPts val="0"/>
              </a:spcBef>
              <a:spcAft>
                <a:spcPts val="0"/>
              </a:spcAft>
              <a:buClr>
                <a:srgbClr val="434343"/>
              </a:buClr>
              <a:buSzPts val="1200"/>
              <a:buFont typeface="Roboto Condensed"/>
              <a:buAutoNum type="romanLcPeriod"/>
              <a:defRPr/>
            </a:lvl3pPr>
            <a:lvl4pPr lvl="3">
              <a:spcBef>
                <a:spcPts val="0"/>
              </a:spcBef>
              <a:spcAft>
                <a:spcPts val="0"/>
              </a:spcAft>
              <a:buClr>
                <a:srgbClr val="434343"/>
              </a:buClr>
              <a:buSzPts val="1200"/>
              <a:buFont typeface="Roboto Condensed"/>
              <a:buAutoNum type="arabicPeriod"/>
              <a:defRPr/>
            </a:lvl4pPr>
            <a:lvl5pPr lvl="4">
              <a:spcBef>
                <a:spcPts val="0"/>
              </a:spcBef>
              <a:spcAft>
                <a:spcPts val="0"/>
              </a:spcAft>
              <a:buClr>
                <a:srgbClr val="434343"/>
              </a:buClr>
              <a:buSzPts val="1200"/>
              <a:buFont typeface="Roboto Condensed"/>
              <a:buAutoNum type="alphaLcPeriod"/>
              <a:defRPr/>
            </a:lvl5pPr>
            <a:lvl6pPr lvl="5">
              <a:spcBef>
                <a:spcPts val="0"/>
              </a:spcBef>
              <a:spcAft>
                <a:spcPts val="0"/>
              </a:spcAft>
              <a:buClr>
                <a:srgbClr val="434343"/>
              </a:buClr>
              <a:buSzPts val="1200"/>
              <a:buFont typeface="Roboto Condensed"/>
              <a:buAutoNum type="romanLcPeriod"/>
              <a:defRPr/>
            </a:lvl6pPr>
            <a:lvl7pPr lvl="6">
              <a:spcBef>
                <a:spcPts val="0"/>
              </a:spcBef>
              <a:spcAft>
                <a:spcPts val="0"/>
              </a:spcAft>
              <a:buClr>
                <a:srgbClr val="434343"/>
              </a:buClr>
              <a:buSzPts val="1200"/>
              <a:buFont typeface="Roboto Condensed"/>
              <a:buAutoNum type="arabicPeriod"/>
              <a:defRPr/>
            </a:lvl7pPr>
            <a:lvl8pPr lvl="7">
              <a:spcBef>
                <a:spcPts val="0"/>
              </a:spcBef>
              <a:spcAft>
                <a:spcPts val="0"/>
              </a:spcAft>
              <a:buClr>
                <a:srgbClr val="434343"/>
              </a:buClr>
              <a:buSzPts val="1200"/>
              <a:buFont typeface="Roboto Condensed"/>
              <a:buAutoNum type="alphaLcPeriod"/>
              <a:defRPr/>
            </a:lvl8pPr>
            <a:lvl9pPr lvl="8">
              <a:spcBef>
                <a:spcPts val="0"/>
              </a:spcBef>
              <a:spcAft>
                <a:spcPts val="0"/>
              </a:spcAft>
              <a:buClr>
                <a:srgbClr val="434343"/>
              </a:buClr>
              <a:buSzPts val="1200"/>
              <a:buFont typeface="Roboto Condensed"/>
              <a:buAutoNum type="romanLcPeriod"/>
              <a:defRPr/>
            </a:lvl9pPr>
          </a:lstStyle>
          <a:p>
            <a:endParaRPr/>
          </a:p>
        </p:txBody>
      </p:sp>
      <p:sp>
        <p:nvSpPr>
          <p:cNvPr id="246" name="Google Shape;246;p21"/>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echnological app">
  <p:cSld name="CUSTOM_4">
    <p:spTree>
      <p:nvGrpSpPr>
        <p:cNvPr id="1" name="Shape 247"/>
        <p:cNvGrpSpPr/>
        <p:nvPr/>
      </p:nvGrpSpPr>
      <p:grpSpPr>
        <a:xfrm>
          <a:off x="0" y="0"/>
          <a:ext cx="0" cy="0"/>
          <a:chOff x="0" y="0"/>
          <a:chExt cx="0" cy="0"/>
        </a:xfrm>
      </p:grpSpPr>
      <p:grpSp>
        <p:nvGrpSpPr>
          <p:cNvPr id="248" name="Google Shape;248;p22"/>
          <p:cNvGrpSpPr/>
          <p:nvPr/>
        </p:nvGrpSpPr>
        <p:grpSpPr>
          <a:xfrm>
            <a:off x="-3075157" y="-3061151"/>
            <a:ext cx="15800562" cy="10202043"/>
            <a:chOff x="-3075157" y="-3061151"/>
            <a:chExt cx="15800562" cy="10202043"/>
          </a:xfrm>
        </p:grpSpPr>
        <p:sp>
          <p:nvSpPr>
            <p:cNvPr id="249" name="Google Shape;249;p22"/>
            <p:cNvSpPr/>
            <p:nvPr/>
          </p:nvSpPr>
          <p:spPr>
            <a:xfrm rot="6014436">
              <a:off x="-2080991" y="-2828732"/>
              <a:ext cx="3844166" cy="4035538"/>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2"/>
            <p:cNvSpPr/>
            <p:nvPr/>
          </p:nvSpPr>
          <p:spPr>
            <a:xfrm rot="-1514338" flipH="1">
              <a:off x="8693921"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2"/>
            <p:cNvSpPr/>
            <p:nvPr/>
          </p:nvSpPr>
          <p:spPr>
            <a:xfrm rot="-1514338" flipH="1">
              <a:off x="7655649"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2"/>
            <p:cNvSpPr/>
            <p:nvPr/>
          </p:nvSpPr>
          <p:spPr>
            <a:xfrm rot="-1514338" flipH="1">
              <a:off x="7628768"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2"/>
            <p:cNvSpPr/>
            <p:nvPr/>
          </p:nvSpPr>
          <p:spPr>
            <a:xfrm rot="5930292">
              <a:off x="-2189566" y="-2389777"/>
              <a:ext cx="3378681" cy="3642756"/>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2"/>
            <p:cNvSpPr/>
            <p:nvPr/>
          </p:nvSpPr>
          <p:spPr>
            <a:xfrm rot="5930292">
              <a:off x="-2495725" y="-2081314"/>
              <a:ext cx="3294613" cy="399471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2"/>
          <p:cNvSpPr txBox="1">
            <a:spLocks noGrp="1"/>
          </p:cNvSpPr>
          <p:nvPr>
            <p:ph type="subTitle" idx="1"/>
          </p:nvPr>
        </p:nvSpPr>
        <p:spPr>
          <a:xfrm>
            <a:off x="1116488" y="2036100"/>
            <a:ext cx="2727900" cy="1680900"/>
          </a:xfrm>
          <a:prstGeom prst="rect">
            <a:avLst/>
          </a:prstGeom>
        </p:spPr>
        <p:txBody>
          <a:bodyPr spcFirstLastPara="1" wrap="square" lIns="91425" tIns="91425" rIns="91425" bIns="91425"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22"/>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p:cSld name="CUSTOM_8">
    <p:spTree>
      <p:nvGrpSpPr>
        <p:cNvPr id="1" name="Shape 288"/>
        <p:cNvGrpSpPr/>
        <p:nvPr/>
      </p:nvGrpSpPr>
      <p:grpSpPr>
        <a:xfrm>
          <a:off x="0" y="0"/>
          <a:ext cx="0" cy="0"/>
          <a:chOff x="0" y="0"/>
          <a:chExt cx="0" cy="0"/>
        </a:xfrm>
      </p:grpSpPr>
      <p:grpSp>
        <p:nvGrpSpPr>
          <p:cNvPr id="289" name="Google Shape;289;p25"/>
          <p:cNvGrpSpPr/>
          <p:nvPr/>
        </p:nvGrpSpPr>
        <p:grpSpPr>
          <a:xfrm>
            <a:off x="-585686" y="-1099379"/>
            <a:ext cx="10929760" cy="7352891"/>
            <a:chOff x="-585686" y="-1099379"/>
            <a:chExt cx="10929760" cy="7352891"/>
          </a:xfrm>
        </p:grpSpPr>
        <p:sp>
          <p:nvSpPr>
            <p:cNvPr id="290" name="Google Shape;290;p25"/>
            <p:cNvSpPr/>
            <p:nvPr/>
          </p:nvSpPr>
          <p:spPr>
            <a:xfrm rot="315833">
              <a:off x="-470260" y="2809509"/>
              <a:ext cx="2437809" cy="2628347"/>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rot="315833">
              <a:off x="-13572" y="3038950"/>
              <a:ext cx="2377152" cy="288229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rot="315833">
              <a:off x="-286641" y="3248850"/>
              <a:ext cx="2747897" cy="288469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rot="315633">
              <a:off x="6771567" y="-971975"/>
              <a:ext cx="2924002" cy="315254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rot="315633">
              <a:off x="6951891" y="-552494"/>
              <a:ext cx="2851248" cy="345713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rot="315633">
              <a:off x="6896466" y="-360189"/>
              <a:ext cx="3295933" cy="346001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a:off x="718309" y="578058"/>
              <a:ext cx="7701300" cy="4009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5"/>
            <p:cNvSpPr/>
            <p:nvPr/>
          </p:nvSpPr>
          <p:spPr>
            <a:xfrm rot="5400000">
              <a:off x="2555945" y="-1308801"/>
              <a:ext cx="4032129" cy="7761081"/>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 name="Google Shape;298;p25"/>
          <p:cNvSpPr txBox="1">
            <a:spLocks noGrp="1"/>
          </p:cNvSpPr>
          <p:nvPr>
            <p:ph type="title" hasCustomPrompt="1"/>
          </p:nvPr>
        </p:nvSpPr>
        <p:spPr>
          <a:xfrm>
            <a:off x="2822850" y="691900"/>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5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299" name="Google Shape;299;p25"/>
          <p:cNvSpPr txBox="1">
            <a:spLocks noGrp="1"/>
          </p:cNvSpPr>
          <p:nvPr>
            <p:ph type="subTitle" idx="1"/>
          </p:nvPr>
        </p:nvSpPr>
        <p:spPr>
          <a:xfrm>
            <a:off x="2822975" y="1487500"/>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00" name="Google Shape;300;p25"/>
          <p:cNvSpPr txBox="1">
            <a:spLocks noGrp="1"/>
          </p:cNvSpPr>
          <p:nvPr>
            <p:ph type="title" idx="2" hasCustomPrompt="1"/>
          </p:nvPr>
        </p:nvSpPr>
        <p:spPr>
          <a:xfrm>
            <a:off x="2822850" y="1962700"/>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5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301" name="Google Shape;301;p25"/>
          <p:cNvSpPr txBox="1">
            <a:spLocks noGrp="1"/>
          </p:cNvSpPr>
          <p:nvPr>
            <p:ph type="subTitle" idx="3"/>
          </p:nvPr>
        </p:nvSpPr>
        <p:spPr>
          <a:xfrm>
            <a:off x="2822975" y="2758300"/>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02" name="Google Shape;302;p25"/>
          <p:cNvSpPr txBox="1">
            <a:spLocks noGrp="1"/>
          </p:cNvSpPr>
          <p:nvPr>
            <p:ph type="title" idx="4" hasCustomPrompt="1"/>
          </p:nvPr>
        </p:nvSpPr>
        <p:spPr>
          <a:xfrm>
            <a:off x="2822850" y="3233500"/>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5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303" name="Google Shape;303;p25"/>
          <p:cNvSpPr txBox="1">
            <a:spLocks noGrp="1"/>
          </p:cNvSpPr>
          <p:nvPr>
            <p:ph type="subTitle" idx="5"/>
          </p:nvPr>
        </p:nvSpPr>
        <p:spPr>
          <a:xfrm>
            <a:off x="2822975" y="4029100"/>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grpSp>
        <p:nvGrpSpPr>
          <p:cNvPr id="22" name="Google Shape;22;p3"/>
          <p:cNvGrpSpPr/>
          <p:nvPr/>
        </p:nvGrpSpPr>
        <p:grpSpPr>
          <a:xfrm>
            <a:off x="-3030308" y="-2842127"/>
            <a:ext cx="15253614" cy="10299995"/>
            <a:chOff x="-3030308" y="-2842127"/>
            <a:chExt cx="15253614" cy="10299995"/>
          </a:xfrm>
        </p:grpSpPr>
        <p:sp>
          <p:nvSpPr>
            <p:cNvPr id="23" name="Google Shape;23;p3"/>
            <p:cNvSpPr/>
            <p:nvPr/>
          </p:nvSpPr>
          <p:spPr>
            <a:xfrm rot="-9285662">
              <a:off x="7702278" y="-1512919"/>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9285662">
              <a:off x="-1764529" y="261899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9285662">
              <a:off x="-2326551" y="26877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9285662">
              <a:off x="-2353432" y="2795402"/>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9369735">
              <a:off x="7789087" y="-1709064"/>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9369735">
              <a:off x="7453307" y="-2346755"/>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9;p3"/>
          <p:cNvSpPr txBox="1">
            <a:spLocks noGrp="1"/>
          </p:cNvSpPr>
          <p:nvPr>
            <p:ph type="title"/>
          </p:nvPr>
        </p:nvSpPr>
        <p:spPr>
          <a:xfrm>
            <a:off x="2439450" y="2337508"/>
            <a:ext cx="4265100" cy="148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0" name="Google Shape;30;p3"/>
          <p:cNvSpPr txBox="1">
            <a:spLocks noGrp="1"/>
          </p:cNvSpPr>
          <p:nvPr>
            <p:ph type="subTitle" idx="1"/>
          </p:nvPr>
        </p:nvSpPr>
        <p:spPr>
          <a:xfrm>
            <a:off x="3133400" y="3782163"/>
            <a:ext cx="2877300" cy="64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 name="Google Shape;31;p3"/>
          <p:cNvSpPr txBox="1">
            <a:spLocks noGrp="1"/>
          </p:cNvSpPr>
          <p:nvPr>
            <p:ph type="title" idx="2" hasCustomPrompt="1"/>
          </p:nvPr>
        </p:nvSpPr>
        <p:spPr>
          <a:xfrm>
            <a:off x="3082350" y="867950"/>
            <a:ext cx="2979300" cy="130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1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304"/>
        <p:cNvGrpSpPr/>
        <p:nvPr/>
      </p:nvGrpSpPr>
      <p:grpSpPr>
        <a:xfrm>
          <a:off x="0" y="0"/>
          <a:ext cx="0" cy="0"/>
          <a:chOff x="0" y="0"/>
          <a:chExt cx="0" cy="0"/>
        </a:xfrm>
      </p:grpSpPr>
      <p:grpSp>
        <p:nvGrpSpPr>
          <p:cNvPr id="305" name="Google Shape;305;p26"/>
          <p:cNvGrpSpPr/>
          <p:nvPr/>
        </p:nvGrpSpPr>
        <p:grpSpPr>
          <a:xfrm>
            <a:off x="-2896958" y="-2624952"/>
            <a:ext cx="13462914" cy="10123374"/>
            <a:chOff x="-2896958" y="-2624952"/>
            <a:chExt cx="13462914" cy="10123374"/>
          </a:xfrm>
        </p:grpSpPr>
        <p:grpSp>
          <p:nvGrpSpPr>
            <p:cNvPr id="306" name="Google Shape;306;p26"/>
            <p:cNvGrpSpPr/>
            <p:nvPr/>
          </p:nvGrpSpPr>
          <p:grpSpPr>
            <a:xfrm>
              <a:off x="-2896958" y="-2624952"/>
              <a:ext cx="13462914" cy="10123374"/>
              <a:chOff x="-2896958" y="-2624952"/>
              <a:chExt cx="13462914" cy="10123374"/>
            </a:xfrm>
          </p:grpSpPr>
          <p:sp>
            <p:nvSpPr>
              <p:cNvPr id="307" name="Google Shape;307;p26"/>
              <p:cNvSpPr/>
              <p:nvPr/>
            </p:nvSpPr>
            <p:spPr>
              <a:xfrm rot="9285662" flipH="1">
                <a:off x="5806126" y="2835956"/>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rot="9285662" flipH="1">
                <a:off x="-2275832" y="-2073377"/>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rot="9285662" flipH="1">
                <a:off x="-1152704" y="-1788187"/>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rot="9285662" flipH="1">
                <a:off x="-1644474" y="-1680548"/>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rot="9369735" flipH="1">
                <a:off x="6184762" y="2639811"/>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rot="9369735" flipH="1">
                <a:off x="6604611" y="200212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26"/>
            <p:cNvGrpSpPr/>
            <p:nvPr/>
          </p:nvGrpSpPr>
          <p:grpSpPr>
            <a:xfrm rot="5400000">
              <a:off x="1874510" y="-229218"/>
              <a:ext cx="5394990" cy="4302857"/>
              <a:chOff x="404670" y="406050"/>
              <a:chExt cx="8334605" cy="4331445"/>
            </a:xfrm>
          </p:grpSpPr>
          <p:sp>
            <p:nvSpPr>
              <p:cNvPr id="314" name="Google Shape;314;p26"/>
              <p:cNvSpPr/>
              <p:nvPr/>
            </p:nvSpPr>
            <p:spPr>
              <a:xfrm>
                <a:off x="433534" y="430095"/>
                <a:ext cx="8270100" cy="430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rot="5400000">
                <a:off x="2406310" y="-1595591"/>
                <a:ext cx="4331324" cy="8334605"/>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6" name="Google Shape;316;p26"/>
          <p:cNvSpPr txBox="1">
            <a:spLocks noGrp="1"/>
          </p:cNvSpPr>
          <p:nvPr>
            <p:ph type="subTitle" idx="1"/>
          </p:nvPr>
        </p:nvSpPr>
        <p:spPr>
          <a:xfrm>
            <a:off x="2822913" y="1453572"/>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7" name="Google Shape;317;p26"/>
          <p:cNvSpPr txBox="1">
            <a:spLocks noGrp="1"/>
          </p:cNvSpPr>
          <p:nvPr>
            <p:ph type="subTitle" idx="2"/>
          </p:nvPr>
        </p:nvSpPr>
        <p:spPr>
          <a:xfrm>
            <a:off x="2822913" y="1947954"/>
            <a:ext cx="3498300" cy="764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8" name="Google Shape;318;p26"/>
          <p:cNvSpPr txBox="1"/>
          <p:nvPr/>
        </p:nvSpPr>
        <p:spPr>
          <a:xfrm>
            <a:off x="2785700" y="3454625"/>
            <a:ext cx="3572700" cy="87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accent3"/>
                </a:solidFill>
                <a:latin typeface="Montserrat"/>
                <a:ea typeface="Montserrat"/>
                <a:cs typeface="Montserrat"/>
                <a:sym typeface="Montserrat"/>
              </a:rPr>
              <a:t>CREDITS: This presentation template was created by </a:t>
            </a:r>
            <a:r>
              <a:rPr lang="en" sz="1200">
                <a:solidFill>
                  <a:schemeClr val="accent5"/>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chemeClr val="accent3"/>
                </a:solidFill>
                <a:latin typeface="Montserrat"/>
                <a:ea typeface="Montserrat"/>
                <a:cs typeface="Montserrat"/>
                <a:sym typeface="Montserrat"/>
              </a:rPr>
              <a:t>, including icons by </a:t>
            </a:r>
            <a:r>
              <a:rPr lang="en" sz="1200">
                <a:solidFill>
                  <a:schemeClr val="accent5"/>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a:solidFill>
                  <a:schemeClr val="accent3"/>
                </a:solidFill>
                <a:latin typeface="Montserrat"/>
                <a:ea typeface="Montserrat"/>
                <a:cs typeface="Montserrat"/>
                <a:sym typeface="Montserrat"/>
              </a:rPr>
              <a:t>, infographics &amp; images by </a:t>
            </a:r>
            <a:r>
              <a:rPr lang="en" sz="1200">
                <a:solidFill>
                  <a:schemeClr val="accent5"/>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1200">
                <a:solidFill>
                  <a:schemeClr val="accent3"/>
                </a:solidFill>
                <a:latin typeface="Montserrat"/>
                <a:ea typeface="Montserrat"/>
                <a:cs typeface="Montserrat"/>
                <a:sym typeface="Montserrat"/>
              </a:rPr>
              <a:t>.</a:t>
            </a:r>
            <a:endParaRPr sz="1200">
              <a:solidFill>
                <a:schemeClr val="accent3"/>
              </a:solidFill>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endParaRPr>
              <a:solidFill>
                <a:schemeClr val="accent3"/>
              </a:solidFill>
              <a:latin typeface="Montserrat"/>
              <a:ea typeface="Montserrat"/>
              <a:cs typeface="Montserrat"/>
              <a:sym typeface="Montserrat"/>
            </a:endParaRPr>
          </a:p>
        </p:txBody>
      </p:sp>
      <p:sp>
        <p:nvSpPr>
          <p:cNvPr id="319" name="Google Shape;319;p26"/>
          <p:cNvSpPr txBox="1">
            <a:spLocks noGrp="1"/>
          </p:cNvSpPr>
          <p:nvPr>
            <p:ph type="title"/>
          </p:nvPr>
        </p:nvSpPr>
        <p:spPr>
          <a:xfrm>
            <a:off x="2710300" y="849375"/>
            <a:ext cx="3648000" cy="867600"/>
          </a:xfrm>
          <a:prstGeom prst="rect">
            <a:avLst/>
          </a:prstGeom>
        </p:spPr>
        <p:txBody>
          <a:bodyPr spcFirstLastPara="1" wrap="square" lIns="91425" tIns="91425" rIns="91425" bIns="91425" anchor="b" anchorCtr="0">
            <a:noAutofit/>
          </a:bodyPr>
          <a:lstStyle>
            <a:lvl1pPr lvl="0">
              <a:spcBef>
                <a:spcPts val="0"/>
              </a:spcBef>
              <a:spcAft>
                <a:spcPts val="0"/>
              </a:spcAft>
              <a:buSzPts val="3300"/>
              <a:buNone/>
              <a:defRPr sz="7500"/>
            </a:lvl1pPr>
            <a:lvl2pPr lvl="1">
              <a:spcBef>
                <a:spcPts val="0"/>
              </a:spcBef>
              <a:spcAft>
                <a:spcPts val="0"/>
              </a:spcAft>
              <a:buSzPts val="3300"/>
              <a:buNone/>
              <a:defRPr>
                <a:latin typeface="Montserrat"/>
                <a:ea typeface="Montserrat"/>
                <a:cs typeface="Montserrat"/>
                <a:sym typeface="Montserrat"/>
              </a:defRPr>
            </a:lvl2pPr>
            <a:lvl3pPr lvl="2">
              <a:spcBef>
                <a:spcPts val="0"/>
              </a:spcBef>
              <a:spcAft>
                <a:spcPts val="0"/>
              </a:spcAft>
              <a:buSzPts val="3300"/>
              <a:buNone/>
              <a:defRPr>
                <a:latin typeface="Montserrat"/>
                <a:ea typeface="Montserrat"/>
                <a:cs typeface="Montserrat"/>
                <a:sym typeface="Montserrat"/>
              </a:defRPr>
            </a:lvl3pPr>
            <a:lvl4pPr lvl="3">
              <a:spcBef>
                <a:spcPts val="0"/>
              </a:spcBef>
              <a:spcAft>
                <a:spcPts val="0"/>
              </a:spcAft>
              <a:buSzPts val="3300"/>
              <a:buNone/>
              <a:defRPr>
                <a:latin typeface="Montserrat"/>
                <a:ea typeface="Montserrat"/>
                <a:cs typeface="Montserrat"/>
                <a:sym typeface="Montserrat"/>
              </a:defRPr>
            </a:lvl4pPr>
            <a:lvl5pPr lvl="4">
              <a:spcBef>
                <a:spcPts val="0"/>
              </a:spcBef>
              <a:spcAft>
                <a:spcPts val="0"/>
              </a:spcAft>
              <a:buSzPts val="3300"/>
              <a:buNone/>
              <a:defRPr>
                <a:latin typeface="Montserrat"/>
                <a:ea typeface="Montserrat"/>
                <a:cs typeface="Montserrat"/>
                <a:sym typeface="Montserrat"/>
              </a:defRPr>
            </a:lvl5pPr>
            <a:lvl6pPr lvl="5">
              <a:spcBef>
                <a:spcPts val="0"/>
              </a:spcBef>
              <a:spcAft>
                <a:spcPts val="0"/>
              </a:spcAft>
              <a:buSzPts val="3300"/>
              <a:buNone/>
              <a:defRPr>
                <a:latin typeface="Montserrat"/>
                <a:ea typeface="Montserrat"/>
                <a:cs typeface="Montserrat"/>
                <a:sym typeface="Montserrat"/>
              </a:defRPr>
            </a:lvl6pPr>
            <a:lvl7pPr lvl="6">
              <a:spcBef>
                <a:spcPts val="0"/>
              </a:spcBef>
              <a:spcAft>
                <a:spcPts val="0"/>
              </a:spcAft>
              <a:buSzPts val="3300"/>
              <a:buNone/>
              <a:defRPr>
                <a:latin typeface="Montserrat"/>
                <a:ea typeface="Montserrat"/>
                <a:cs typeface="Montserrat"/>
                <a:sym typeface="Montserrat"/>
              </a:defRPr>
            </a:lvl7pPr>
            <a:lvl8pPr lvl="7">
              <a:spcBef>
                <a:spcPts val="0"/>
              </a:spcBef>
              <a:spcAft>
                <a:spcPts val="0"/>
              </a:spcAft>
              <a:buSzPts val="3300"/>
              <a:buNone/>
              <a:defRPr>
                <a:latin typeface="Montserrat"/>
                <a:ea typeface="Montserrat"/>
                <a:cs typeface="Montserrat"/>
                <a:sym typeface="Montserrat"/>
              </a:defRPr>
            </a:lvl8pPr>
            <a:lvl9pPr lvl="8">
              <a:spcBef>
                <a:spcPts val="0"/>
              </a:spcBef>
              <a:spcAft>
                <a:spcPts val="0"/>
              </a:spcAft>
              <a:buSzPts val="3300"/>
              <a:buNone/>
              <a:defRPr>
                <a:latin typeface="Montserrat"/>
                <a:ea typeface="Montserrat"/>
                <a:cs typeface="Montserrat"/>
                <a:sym typeface="Montserrat"/>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66"/>
        <p:cNvGrpSpPr/>
        <p:nvPr/>
      </p:nvGrpSpPr>
      <p:grpSpPr>
        <a:xfrm>
          <a:off x="0" y="0"/>
          <a:ext cx="0" cy="0"/>
          <a:chOff x="0" y="0"/>
          <a:chExt cx="0" cy="0"/>
        </a:xfrm>
      </p:grpSpPr>
      <p:grpSp>
        <p:nvGrpSpPr>
          <p:cNvPr id="67" name="Google Shape;67;p7"/>
          <p:cNvGrpSpPr/>
          <p:nvPr/>
        </p:nvGrpSpPr>
        <p:grpSpPr>
          <a:xfrm>
            <a:off x="-1645549" y="-2015865"/>
            <a:ext cx="14188757" cy="10087940"/>
            <a:chOff x="-1645549" y="-2015865"/>
            <a:chExt cx="14188757" cy="10087940"/>
          </a:xfrm>
        </p:grpSpPr>
        <p:grpSp>
          <p:nvGrpSpPr>
            <p:cNvPr id="68" name="Google Shape;68;p7"/>
            <p:cNvGrpSpPr/>
            <p:nvPr/>
          </p:nvGrpSpPr>
          <p:grpSpPr>
            <a:xfrm>
              <a:off x="-1645549" y="-2015865"/>
              <a:ext cx="3359588" cy="8686086"/>
              <a:chOff x="7271351" y="-2015865"/>
              <a:chExt cx="3359588" cy="8686086"/>
            </a:xfrm>
          </p:grpSpPr>
          <p:sp>
            <p:nvSpPr>
              <p:cNvPr id="69" name="Google Shape;69;p7"/>
              <p:cNvSpPr/>
              <p:nvPr/>
            </p:nvSpPr>
            <p:spPr>
              <a:xfrm rot="-336564">
                <a:off x="7392508" y="351241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336564">
                <a:off x="7859748" y="367736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rot="-336564">
                <a:off x="7496060" y="369405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rot="10463436">
                <a:off x="8101045" y="-1455062"/>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rot="10463436">
                <a:off x="7693739" y="-1870925"/>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rot="10463436">
                <a:off x="7691103" y="-1889993"/>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7"/>
            <p:cNvGrpSpPr/>
            <p:nvPr/>
          </p:nvGrpSpPr>
          <p:grpSpPr>
            <a:xfrm rot="2219984">
              <a:off x="7913359" y="3296805"/>
              <a:ext cx="3796561" cy="4039571"/>
              <a:chOff x="7558301" y="3163860"/>
              <a:chExt cx="3072638" cy="3269311"/>
            </a:xfrm>
          </p:grpSpPr>
          <p:sp>
            <p:nvSpPr>
              <p:cNvPr id="76" name="Google Shape;76;p7"/>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7"/>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 name="Google Shape;79;p7"/>
          <p:cNvSpPr txBox="1">
            <a:spLocks noGrp="1"/>
          </p:cNvSpPr>
          <p:nvPr>
            <p:ph type="body" idx="1"/>
          </p:nvPr>
        </p:nvSpPr>
        <p:spPr>
          <a:xfrm>
            <a:off x="1427100" y="1221400"/>
            <a:ext cx="2946900" cy="27537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80" name="Google Shape;80;p7"/>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extLst>
      <p:ext uri="{BB962C8B-B14F-4D97-AF65-F5344CB8AC3E}">
        <p14:creationId xmlns:p14="http://schemas.microsoft.com/office/powerpoint/2010/main" val="1678773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grpSp>
        <p:nvGrpSpPr>
          <p:cNvPr id="33" name="Google Shape;33;p4"/>
          <p:cNvGrpSpPr/>
          <p:nvPr/>
        </p:nvGrpSpPr>
        <p:grpSpPr>
          <a:xfrm>
            <a:off x="-2605605" y="-2596320"/>
            <a:ext cx="13108099" cy="11195357"/>
            <a:chOff x="-2605605" y="-2596320"/>
            <a:chExt cx="13108099" cy="11195357"/>
          </a:xfrm>
        </p:grpSpPr>
        <p:sp>
          <p:nvSpPr>
            <p:cNvPr id="34" name="Google Shape;34;p4"/>
            <p:cNvSpPr/>
            <p:nvPr/>
          </p:nvSpPr>
          <p:spPr>
            <a:xfrm rot="812392">
              <a:off x="912002" y="2074247"/>
              <a:ext cx="2434973" cy="2625289"/>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5"/>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4"/>
            <p:cNvGrpSpPr/>
            <p:nvPr/>
          </p:nvGrpSpPr>
          <p:grpSpPr>
            <a:xfrm rot="375330">
              <a:off x="5113665" y="3499604"/>
              <a:ext cx="5140785" cy="4833748"/>
              <a:chOff x="8101026" y="3219568"/>
              <a:chExt cx="3887248" cy="3655080"/>
            </a:xfrm>
          </p:grpSpPr>
          <p:sp>
            <p:nvSpPr>
              <p:cNvPr id="36" name="Google Shape;36;p4"/>
              <p:cNvSpPr/>
              <p:nvPr/>
            </p:nvSpPr>
            <p:spPr>
              <a:xfrm rot="594768">
                <a:off x="8328626" y="3845818"/>
                <a:ext cx="2348800" cy="2847915"/>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988308">
                <a:off x="8924872" y="3545996"/>
                <a:ext cx="2715038" cy="2850200"/>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8;p4"/>
            <p:cNvGrpSpPr/>
            <p:nvPr/>
          </p:nvGrpSpPr>
          <p:grpSpPr>
            <a:xfrm rot="2219984">
              <a:off x="-1772316" y="-1860620"/>
              <a:ext cx="3796561" cy="4039571"/>
              <a:chOff x="7558301" y="3163860"/>
              <a:chExt cx="3072638" cy="3269311"/>
            </a:xfrm>
          </p:grpSpPr>
          <p:sp>
            <p:nvSpPr>
              <p:cNvPr id="39" name="Google Shape;39;p4"/>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 name="Google Shape;42;p4"/>
          <p:cNvSpPr txBox="1">
            <a:spLocks noGrp="1"/>
          </p:cNvSpPr>
          <p:nvPr>
            <p:ph type="body" idx="1"/>
          </p:nvPr>
        </p:nvSpPr>
        <p:spPr>
          <a:xfrm>
            <a:off x="4624775" y="2123100"/>
            <a:ext cx="3294600" cy="13878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3" name="Google Shape;43;p4"/>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4"/>
        <p:cNvGrpSpPr/>
        <p:nvPr/>
      </p:nvGrpSpPr>
      <p:grpSpPr>
        <a:xfrm>
          <a:off x="0" y="0"/>
          <a:ext cx="0" cy="0"/>
          <a:chOff x="0" y="0"/>
          <a:chExt cx="0" cy="0"/>
        </a:xfrm>
      </p:grpSpPr>
      <p:grpSp>
        <p:nvGrpSpPr>
          <p:cNvPr id="45" name="Google Shape;45;p5"/>
          <p:cNvGrpSpPr/>
          <p:nvPr/>
        </p:nvGrpSpPr>
        <p:grpSpPr>
          <a:xfrm rot="10800000" flipH="1">
            <a:off x="-3157403" y="-2327776"/>
            <a:ext cx="14457596" cy="9492188"/>
            <a:chOff x="-3157403" y="-2327776"/>
            <a:chExt cx="14457596" cy="9492188"/>
          </a:xfrm>
        </p:grpSpPr>
        <p:sp>
          <p:nvSpPr>
            <p:cNvPr id="46" name="Google Shape;46;p5"/>
            <p:cNvSpPr/>
            <p:nvPr/>
          </p:nvSpPr>
          <p:spPr>
            <a:xfrm rot="1514360">
              <a:off x="7664166"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rot="1514343">
              <a:off x="-2679303" y="3909620"/>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1514343">
              <a:off x="-1814818" y="3416661"/>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rot="1514343">
              <a:off x="-2193340" y="3331226"/>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rot="1430259">
              <a:off x="795346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rot="1430259">
              <a:off x="8274188"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body" idx="1"/>
          </p:nvPr>
        </p:nvSpPr>
        <p:spPr>
          <a:xfrm>
            <a:off x="1572325" y="2586704"/>
            <a:ext cx="2599200" cy="12543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3" name="Google Shape;53;p5"/>
          <p:cNvSpPr txBox="1">
            <a:spLocks noGrp="1"/>
          </p:cNvSpPr>
          <p:nvPr>
            <p:ph type="body" idx="2"/>
          </p:nvPr>
        </p:nvSpPr>
        <p:spPr>
          <a:xfrm>
            <a:off x="4972523" y="2586704"/>
            <a:ext cx="2599200" cy="12543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4" name="Google Shape;54;p5"/>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55" name="Google Shape;55;p5"/>
          <p:cNvSpPr txBox="1">
            <a:spLocks noGrp="1"/>
          </p:cNvSpPr>
          <p:nvPr>
            <p:ph type="subTitle" idx="3"/>
          </p:nvPr>
        </p:nvSpPr>
        <p:spPr>
          <a:xfrm>
            <a:off x="1551500" y="2382475"/>
            <a:ext cx="2599200" cy="2154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800">
                <a:solidFill>
                  <a:schemeClr val="accent5"/>
                </a:solidFill>
                <a:latin typeface="Abel"/>
                <a:ea typeface="Abel"/>
                <a:cs typeface="Abel"/>
                <a:sym typeface="Abe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6" name="Google Shape;56;p5"/>
          <p:cNvSpPr txBox="1">
            <a:spLocks noGrp="1"/>
          </p:cNvSpPr>
          <p:nvPr>
            <p:ph type="subTitle" idx="4"/>
          </p:nvPr>
        </p:nvSpPr>
        <p:spPr>
          <a:xfrm>
            <a:off x="4972525" y="2382475"/>
            <a:ext cx="2599200" cy="21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solidFill>
                  <a:schemeClr val="accent5"/>
                </a:solidFill>
                <a:latin typeface="Abel"/>
                <a:ea typeface="Abel"/>
                <a:cs typeface="Abel"/>
                <a:sym typeface="Abe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grpSp>
        <p:nvGrpSpPr>
          <p:cNvPr id="58" name="Google Shape;58;p6"/>
          <p:cNvGrpSpPr/>
          <p:nvPr/>
        </p:nvGrpSpPr>
        <p:grpSpPr>
          <a:xfrm>
            <a:off x="-1440509" y="-1153724"/>
            <a:ext cx="13405964" cy="9754155"/>
            <a:chOff x="-1440509" y="-1153724"/>
            <a:chExt cx="13405964" cy="9754155"/>
          </a:xfrm>
        </p:grpSpPr>
        <p:sp>
          <p:nvSpPr>
            <p:cNvPr id="59" name="Google Shape;59;p6"/>
            <p:cNvSpPr/>
            <p:nvPr/>
          </p:nvSpPr>
          <p:spPr>
            <a:xfrm rot="1514338">
              <a:off x="7444426" y="3937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rot="5114100">
              <a:off x="-1266016" y="-994810"/>
              <a:ext cx="2215747" cy="23889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114100">
              <a:off x="-760283" y="-943898"/>
              <a:ext cx="2160615" cy="261974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rot="5114100">
              <a:off x="-942760" y="-1111308"/>
              <a:ext cx="2497588" cy="26219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rot="1430265">
              <a:off x="6938512" y="3660036"/>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rot="1430265">
              <a:off x="7358361" y="364097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6"/>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1"/>
        <p:cNvGrpSpPr/>
        <p:nvPr/>
      </p:nvGrpSpPr>
      <p:grpSpPr>
        <a:xfrm>
          <a:off x="0" y="0"/>
          <a:ext cx="0" cy="0"/>
          <a:chOff x="0" y="0"/>
          <a:chExt cx="0" cy="0"/>
        </a:xfrm>
      </p:grpSpPr>
      <p:grpSp>
        <p:nvGrpSpPr>
          <p:cNvPr id="82" name="Google Shape;82;p8"/>
          <p:cNvGrpSpPr/>
          <p:nvPr/>
        </p:nvGrpSpPr>
        <p:grpSpPr>
          <a:xfrm>
            <a:off x="-585686" y="-1099379"/>
            <a:ext cx="10929760" cy="7352891"/>
            <a:chOff x="-585686" y="-1099379"/>
            <a:chExt cx="10929760" cy="7352891"/>
          </a:xfrm>
        </p:grpSpPr>
        <p:sp>
          <p:nvSpPr>
            <p:cNvPr id="83" name="Google Shape;83;p8"/>
            <p:cNvSpPr/>
            <p:nvPr/>
          </p:nvSpPr>
          <p:spPr>
            <a:xfrm rot="315833">
              <a:off x="-470260" y="2809509"/>
              <a:ext cx="2437809" cy="2628347"/>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315833">
              <a:off x="-13572" y="3038950"/>
              <a:ext cx="2377152" cy="288229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rot="315833">
              <a:off x="-286641" y="3248850"/>
              <a:ext cx="2747897" cy="288469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315633">
              <a:off x="6771567" y="-971975"/>
              <a:ext cx="2924002" cy="315254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rot="315633">
              <a:off x="6951891" y="-552494"/>
              <a:ext cx="2851248" cy="345713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315633">
              <a:off x="6896466" y="-360189"/>
              <a:ext cx="3295933" cy="346001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8"/>
          <p:cNvSpPr txBox="1">
            <a:spLocks noGrp="1"/>
          </p:cNvSpPr>
          <p:nvPr>
            <p:ph type="title"/>
          </p:nvPr>
        </p:nvSpPr>
        <p:spPr>
          <a:xfrm>
            <a:off x="2716500" y="2904100"/>
            <a:ext cx="3711000" cy="3939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1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92" name="Google Shape;92;p8"/>
          <p:cNvSpPr txBox="1">
            <a:spLocks noGrp="1"/>
          </p:cNvSpPr>
          <p:nvPr>
            <p:ph type="subTitle" idx="1"/>
          </p:nvPr>
        </p:nvSpPr>
        <p:spPr>
          <a:xfrm>
            <a:off x="1986000" y="1750675"/>
            <a:ext cx="5172000" cy="13143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3"/>
        <p:cNvGrpSpPr/>
        <p:nvPr/>
      </p:nvGrpSpPr>
      <p:grpSpPr>
        <a:xfrm>
          <a:off x="0" y="0"/>
          <a:ext cx="0" cy="0"/>
          <a:chOff x="0" y="0"/>
          <a:chExt cx="0" cy="0"/>
        </a:xfrm>
      </p:grpSpPr>
      <p:grpSp>
        <p:nvGrpSpPr>
          <p:cNvPr id="94" name="Google Shape;94;p9"/>
          <p:cNvGrpSpPr/>
          <p:nvPr/>
        </p:nvGrpSpPr>
        <p:grpSpPr>
          <a:xfrm>
            <a:off x="-2625958" y="-2071525"/>
            <a:ext cx="13782479" cy="8905482"/>
            <a:chOff x="-2625958" y="-2071525"/>
            <a:chExt cx="13782479" cy="8905482"/>
          </a:xfrm>
        </p:grpSpPr>
        <p:sp>
          <p:nvSpPr>
            <p:cNvPr id="95" name="Google Shape;95;p9"/>
            <p:cNvSpPr/>
            <p:nvPr/>
          </p:nvSpPr>
          <p:spPr>
            <a:xfrm rot="1514233">
              <a:off x="7878011" y="-1639693"/>
              <a:ext cx="2647934" cy="277975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p:nvPr/>
          </p:nvSpPr>
          <p:spPr>
            <a:xfrm rot="1514503">
              <a:off x="-2219652" y="4068093"/>
              <a:ext cx="2230706" cy="2405056"/>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rot="1514503">
              <a:off x="-1485024" y="3649180"/>
              <a:ext cx="2175201" cy="2637427"/>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rot="1514503">
              <a:off x="-1806691" y="3576585"/>
              <a:ext cx="2514449" cy="263962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rot="1430232">
              <a:off x="8138809" y="-1234074"/>
              <a:ext cx="2327211" cy="250910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rot="1430232">
              <a:off x="8428003" y="-1037258"/>
              <a:ext cx="2269306" cy="275152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9"/>
          <p:cNvSpPr txBox="1">
            <a:spLocks noGrp="1"/>
          </p:cNvSpPr>
          <p:nvPr>
            <p:ph type="subTitle" idx="1"/>
          </p:nvPr>
        </p:nvSpPr>
        <p:spPr>
          <a:xfrm>
            <a:off x="1006900" y="1726125"/>
            <a:ext cx="3515100" cy="22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1400"/>
              <a:buChar char="●"/>
              <a:defRPr/>
            </a:lvl1pPr>
            <a:lvl2pPr lvl="1" rtl="0">
              <a:spcBef>
                <a:spcPts val="100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2" name="Google Shape;102;p9"/>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1">
    <p:spTree>
      <p:nvGrpSpPr>
        <p:cNvPr id="1" name="Shape 127"/>
        <p:cNvGrpSpPr/>
        <p:nvPr/>
      </p:nvGrpSpPr>
      <p:grpSpPr>
        <a:xfrm>
          <a:off x="0" y="0"/>
          <a:ext cx="0" cy="0"/>
          <a:chOff x="0" y="0"/>
          <a:chExt cx="0" cy="0"/>
        </a:xfrm>
      </p:grpSpPr>
      <p:grpSp>
        <p:nvGrpSpPr>
          <p:cNvPr id="128" name="Google Shape;128;p13"/>
          <p:cNvGrpSpPr/>
          <p:nvPr/>
        </p:nvGrpSpPr>
        <p:grpSpPr>
          <a:xfrm>
            <a:off x="-3157403" y="-2327776"/>
            <a:ext cx="14457596" cy="9492188"/>
            <a:chOff x="-3157403" y="-2327776"/>
            <a:chExt cx="14457596" cy="9492188"/>
          </a:xfrm>
        </p:grpSpPr>
        <p:sp>
          <p:nvSpPr>
            <p:cNvPr id="129" name="Google Shape;129;p13"/>
            <p:cNvSpPr/>
            <p:nvPr/>
          </p:nvSpPr>
          <p:spPr>
            <a:xfrm rot="1514360">
              <a:off x="7664166"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rot="1514343">
              <a:off x="-2679303" y="3909620"/>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rot="1514343">
              <a:off x="-1814818" y="3416661"/>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rot="1514343">
              <a:off x="-2193340" y="3331226"/>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rot="1430259">
              <a:off x="795346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rot="1430259">
              <a:off x="8274188"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28400" y="445025"/>
            <a:ext cx="74871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1pPr>
            <a:lvl2pPr lvl="1"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2pPr>
            <a:lvl3pPr lvl="2"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3pPr>
            <a:lvl4pPr lvl="3"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4pPr>
            <a:lvl5pPr lvl="4"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5pPr>
            <a:lvl6pPr lvl="5"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6pPr>
            <a:lvl7pPr lvl="6"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7pPr>
            <a:lvl8pPr lvl="7"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8pPr>
            <a:lvl9pPr lvl="8"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9pPr>
          </a:lstStyle>
          <a:p>
            <a:endParaRPr/>
          </a:p>
        </p:txBody>
      </p:sp>
      <p:sp>
        <p:nvSpPr>
          <p:cNvPr id="7" name="Google Shape;7;p1"/>
          <p:cNvSpPr txBox="1">
            <a:spLocks noGrp="1"/>
          </p:cNvSpPr>
          <p:nvPr>
            <p:ph type="body" idx="1"/>
          </p:nvPr>
        </p:nvSpPr>
        <p:spPr>
          <a:xfrm>
            <a:off x="828400" y="1808575"/>
            <a:ext cx="7487100" cy="2760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1pPr>
            <a:lvl2pPr marL="914400" lvl="1"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2pPr>
            <a:lvl3pPr marL="1371600" lvl="2"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3pPr>
            <a:lvl4pPr marL="1828800" lvl="3"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4pPr>
            <a:lvl5pPr marL="2286000" lvl="4"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5pPr>
            <a:lvl6pPr marL="2743200" lvl="5"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6pPr>
            <a:lvl7pPr marL="3200400" lvl="6"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7pPr>
            <a:lvl8pPr marL="3657600" lvl="7"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8pPr>
            <a:lvl9pPr marL="4114800" lvl="8"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71" r:id="rId19"/>
    <p:sldLayoutId id="2147483672" r:id="rId20"/>
    <p:sldLayoutId id="2147483675"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hyperlink" Target="https://www.kaggle.com/christophercorrea/dc-residential-properties"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gustikresna" TargetMode="External"/><Relationship Id="rId13" Type="http://schemas.openxmlformats.org/officeDocument/2006/relationships/hyperlink" Target="https://www.linkedin.com/in/rafif-hendrawan-7a588b162/" TargetMode="External"/><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hyperlink" Target="https://www.linkedin.com/in/gusti-ngurah-agung-kresna-5a4787a4/"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hyperlink" Target="https://github.com/elvanselvano" TargetMode="External"/><Relationship Id="rId11" Type="http://schemas.openxmlformats.org/officeDocument/2006/relationships/image" Target="../media/image5.png"/><Relationship Id="rId5" Type="http://schemas.openxmlformats.org/officeDocument/2006/relationships/image" Target="../media/image3.png"/><Relationship Id="rId10" Type="http://schemas.openxmlformats.org/officeDocument/2006/relationships/hyperlink" Target="https://www.linkedin.com/in/elvanselvano/" TargetMode="External"/><Relationship Id="rId4" Type="http://schemas.openxmlformats.org/officeDocument/2006/relationships/image" Target="../media/image2.jpg"/><Relationship Id="rId9" Type="http://schemas.openxmlformats.org/officeDocument/2006/relationships/hyperlink" Target="https://github.com/mini4wd14" TargetMode="External"/><Relationship Id="rId1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4.xml"/><Relationship Id="rId1" Type="http://schemas.openxmlformats.org/officeDocument/2006/relationships/slideLayout" Target="../slideLayouts/slideLayout18.xml"/><Relationship Id="rId4" Type="http://schemas.openxmlformats.org/officeDocument/2006/relationships/hyperlink" Target="https://dc-residential-properties.herokuapp.com/"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20.xml"/><Relationship Id="rId5" Type="http://schemas.openxmlformats.org/officeDocument/2006/relationships/image" Target="../media/image4.png"/><Relationship Id="rId4" Type="http://schemas.openxmlformats.org/officeDocument/2006/relationships/hyperlink" Target="https://github.com/elvanselvano/purwadhika-final-projec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9"/>
          <p:cNvSpPr txBox="1">
            <a:spLocks noGrp="1"/>
          </p:cNvSpPr>
          <p:nvPr>
            <p:ph type="ctrTitle"/>
          </p:nvPr>
        </p:nvSpPr>
        <p:spPr>
          <a:xfrm>
            <a:off x="2745400" y="1637150"/>
            <a:ext cx="3653400" cy="188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Purwadhika JCDSAH</a:t>
            </a:r>
            <a:br>
              <a:rPr lang="en" sz="4800" dirty="0"/>
            </a:br>
            <a:r>
              <a:rPr lang="en" sz="4800" dirty="0"/>
              <a:t>Final Project</a:t>
            </a:r>
            <a:endParaRPr sz="4800" dirty="0"/>
          </a:p>
        </p:txBody>
      </p:sp>
      <p:sp>
        <p:nvSpPr>
          <p:cNvPr id="329" name="Google Shape;329;p29"/>
          <p:cNvSpPr txBox="1">
            <a:spLocks noGrp="1"/>
          </p:cNvSpPr>
          <p:nvPr>
            <p:ph type="subTitle" idx="1"/>
          </p:nvPr>
        </p:nvSpPr>
        <p:spPr>
          <a:xfrm>
            <a:off x="2053275" y="3906550"/>
            <a:ext cx="5037600" cy="54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accent6">
                    <a:lumMod val="50000"/>
                  </a:schemeClr>
                </a:solidFill>
              </a:rPr>
              <a:t>Matplotlib Team</a:t>
            </a:r>
            <a:endParaRPr sz="1600" dirty="0">
              <a:solidFill>
                <a:schemeClr val="accent6">
                  <a:lumMod val="5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8"/>
          <p:cNvSpPr/>
          <p:nvPr/>
        </p:nvSpPr>
        <p:spPr>
          <a:xfrm>
            <a:off x="3874600" y="820825"/>
            <a:ext cx="1394746" cy="1394746"/>
          </a:xfrm>
          <a:custGeom>
            <a:avLst/>
            <a:gdLst/>
            <a:ahLst/>
            <a:cxnLst/>
            <a:rect l="l" t="t" r="r" b="b"/>
            <a:pathLst>
              <a:path w="45090" h="45090" extrusionOk="0">
                <a:moveTo>
                  <a:pt x="45090" y="45089"/>
                </a:moveTo>
                <a:lnTo>
                  <a:pt x="1" y="45089"/>
                </a:lnTo>
                <a:lnTo>
                  <a:pt x="1" y="0"/>
                </a:lnTo>
                <a:lnTo>
                  <a:pt x="45090" y="0"/>
                </a:lnTo>
                <a:close/>
                <a:moveTo>
                  <a:pt x="441" y="44649"/>
                </a:moveTo>
                <a:lnTo>
                  <a:pt x="44649" y="44649"/>
                </a:lnTo>
                <a:lnTo>
                  <a:pt x="44649"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8"/>
          <p:cNvSpPr txBox="1">
            <a:spLocks noGrp="1"/>
          </p:cNvSpPr>
          <p:nvPr>
            <p:ph type="title"/>
          </p:nvPr>
        </p:nvSpPr>
        <p:spPr>
          <a:xfrm>
            <a:off x="1859778" y="2571750"/>
            <a:ext cx="5424390" cy="14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Data Understanding and Data Exploration</a:t>
            </a:r>
            <a:endParaRPr b="1" dirty="0">
              <a:solidFill>
                <a:schemeClr val="accent6">
                  <a:lumMod val="50000"/>
                </a:schemeClr>
              </a:solidFill>
            </a:endParaRPr>
          </a:p>
        </p:txBody>
      </p:sp>
      <p:sp>
        <p:nvSpPr>
          <p:cNvPr id="427" name="Google Shape;427;p38"/>
          <p:cNvSpPr txBox="1">
            <a:spLocks noGrp="1"/>
          </p:cNvSpPr>
          <p:nvPr>
            <p:ph type="title" idx="2"/>
          </p:nvPr>
        </p:nvSpPr>
        <p:spPr>
          <a:xfrm>
            <a:off x="3082350" y="867950"/>
            <a:ext cx="2979300" cy="130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6">
                    <a:lumMod val="50000"/>
                  </a:schemeClr>
                </a:solidFill>
              </a:rPr>
              <a:t>2</a:t>
            </a:r>
            <a:endParaRPr dirty="0">
              <a:solidFill>
                <a:schemeClr val="accent6">
                  <a:lumMod val="50000"/>
                </a:schemeClr>
              </a:solidFill>
            </a:endParaRPr>
          </a:p>
        </p:txBody>
      </p:sp>
    </p:spTree>
    <p:extLst>
      <p:ext uri="{BB962C8B-B14F-4D97-AF65-F5344CB8AC3E}">
        <p14:creationId xmlns:p14="http://schemas.microsoft.com/office/powerpoint/2010/main" val="2930562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grpSp>
        <p:nvGrpSpPr>
          <p:cNvPr id="404" name="Google Shape;404;p36"/>
          <p:cNvGrpSpPr/>
          <p:nvPr/>
        </p:nvGrpSpPr>
        <p:grpSpPr>
          <a:xfrm>
            <a:off x="4495795" y="1120194"/>
            <a:ext cx="4821690" cy="2659280"/>
            <a:chOff x="1248486" y="738825"/>
            <a:chExt cx="6646939" cy="3665950"/>
          </a:xfrm>
        </p:grpSpPr>
        <p:sp>
          <p:nvSpPr>
            <p:cNvPr id="405" name="Google Shape;405;p36"/>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6"/>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7" name="Google Shape;407;p36"/>
          <p:cNvPicPr preferRelativeResize="0"/>
          <p:nvPr/>
        </p:nvPicPr>
        <p:blipFill rotWithShape="1">
          <a:blip r:embed="rId3">
            <a:alphaModFix/>
          </a:blip>
          <a:srcRect t="8290" r="16219" b="5076"/>
          <a:stretch/>
        </p:blipFill>
        <p:spPr>
          <a:xfrm>
            <a:off x="0" y="1122764"/>
            <a:ext cx="4572000" cy="2659276"/>
          </a:xfrm>
          <a:prstGeom prst="rect">
            <a:avLst/>
          </a:prstGeom>
          <a:noFill/>
          <a:ln>
            <a:noFill/>
          </a:ln>
        </p:spPr>
      </p:pic>
      <p:sp>
        <p:nvSpPr>
          <p:cNvPr id="408" name="Google Shape;408;p36"/>
          <p:cNvSpPr txBox="1">
            <a:spLocks noGrp="1"/>
          </p:cNvSpPr>
          <p:nvPr>
            <p:ph type="subTitle" idx="1"/>
          </p:nvPr>
        </p:nvSpPr>
        <p:spPr>
          <a:xfrm>
            <a:off x="5232875" y="1883985"/>
            <a:ext cx="3259800" cy="170046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dataset of DC Residential Properties is downloaded in </a:t>
            </a:r>
            <a:r>
              <a:rPr lang="en-US" dirty="0">
                <a:hlinkClick r:id="rId4"/>
              </a:rPr>
              <a:t>Kaggle </a:t>
            </a:r>
            <a:endParaRPr lang="en-US" dirty="0"/>
          </a:p>
          <a:p>
            <a:pPr marL="0" lvl="0" indent="0" algn="ctr" rtl="0">
              <a:spcBef>
                <a:spcPts val="0"/>
              </a:spcBef>
              <a:spcAft>
                <a:spcPts val="0"/>
              </a:spcAft>
              <a:buNone/>
            </a:pPr>
            <a:endParaRPr lang="en-US" dirty="0"/>
          </a:p>
          <a:p>
            <a:pPr marL="0" lvl="0" indent="0" algn="l" rtl="0">
              <a:spcBef>
                <a:spcPts val="0"/>
              </a:spcBef>
              <a:spcAft>
                <a:spcPts val="0"/>
              </a:spcAft>
              <a:buNone/>
            </a:pPr>
            <a:r>
              <a:rPr lang="en-US" dirty="0"/>
              <a:t>Data Shape</a:t>
            </a:r>
          </a:p>
          <a:p>
            <a:pPr marL="457200" lvl="0" indent="-317500" algn="l" rtl="0">
              <a:spcBef>
                <a:spcPts val="0"/>
              </a:spcBef>
              <a:spcAft>
                <a:spcPts val="0"/>
              </a:spcAft>
              <a:buSzPts val="1400"/>
              <a:buChar char="●"/>
            </a:pPr>
            <a:r>
              <a:rPr lang="en-US" sz="1600" dirty="0"/>
              <a:t>158,957 Rows</a:t>
            </a:r>
          </a:p>
          <a:p>
            <a:pPr marL="457200" lvl="0" indent="-317500" algn="l" rtl="0">
              <a:spcBef>
                <a:spcPts val="0"/>
              </a:spcBef>
              <a:spcAft>
                <a:spcPts val="0"/>
              </a:spcAft>
              <a:buSzPts val="1400"/>
              <a:buChar char="●"/>
            </a:pPr>
            <a:r>
              <a:rPr lang="en-US" dirty="0"/>
              <a:t>48 Columns</a:t>
            </a:r>
          </a:p>
          <a:p>
            <a:pPr marL="0" lvl="0" indent="0" algn="ctr" rtl="0">
              <a:spcBef>
                <a:spcPts val="0"/>
              </a:spcBef>
              <a:spcAft>
                <a:spcPts val="0"/>
              </a:spcAft>
              <a:buNone/>
            </a:pPr>
            <a:endParaRPr lang="en-US" dirty="0"/>
          </a:p>
          <a:p>
            <a:pPr marL="0" lvl="0" indent="0" algn="ctr" rtl="0">
              <a:spcBef>
                <a:spcPts val="0"/>
              </a:spcBef>
              <a:spcAft>
                <a:spcPts val="0"/>
              </a:spcAft>
              <a:buNone/>
            </a:pPr>
            <a:endParaRPr lang="en-US" dirty="0"/>
          </a:p>
          <a:p>
            <a:pPr marL="0" lvl="0" indent="0" algn="ctr" rtl="0">
              <a:spcBef>
                <a:spcPts val="0"/>
              </a:spcBef>
              <a:spcAft>
                <a:spcPts val="0"/>
              </a:spcAft>
              <a:buNone/>
            </a:pPr>
            <a:endParaRPr dirty="0"/>
          </a:p>
        </p:txBody>
      </p:sp>
      <p:sp>
        <p:nvSpPr>
          <p:cNvPr id="409" name="Google Shape;409;p36"/>
          <p:cNvSpPr txBox="1">
            <a:spLocks noGrp="1"/>
          </p:cNvSpPr>
          <p:nvPr>
            <p:ph type="title"/>
          </p:nvPr>
        </p:nvSpPr>
        <p:spPr>
          <a:xfrm>
            <a:off x="5439725" y="1452585"/>
            <a:ext cx="2846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Collection</a:t>
            </a:r>
            <a:endParaRPr dirty="0"/>
          </a:p>
        </p:txBody>
      </p:sp>
    </p:spTree>
    <p:extLst>
      <p:ext uri="{BB962C8B-B14F-4D97-AF65-F5344CB8AC3E}">
        <p14:creationId xmlns:p14="http://schemas.microsoft.com/office/powerpoint/2010/main" val="1065334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30"/>
          <p:cNvSpPr txBox="1">
            <a:spLocks noGrp="1"/>
          </p:cNvSpPr>
          <p:nvPr>
            <p:ph type="title"/>
          </p:nvPr>
        </p:nvSpPr>
        <p:spPr>
          <a:xfrm>
            <a:off x="1996975" y="11346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Data Description</a:t>
            </a:r>
            <a:endParaRPr b="1" dirty="0">
              <a:solidFill>
                <a:schemeClr val="accent6">
                  <a:lumMod val="50000"/>
                </a:schemeClr>
              </a:solidFill>
            </a:endParaRPr>
          </a:p>
        </p:txBody>
      </p:sp>
      <p:sp>
        <p:nvSpPr>
          <p:cNvPr id="6" name="Google Shape;335;p30">
            <a:extLst>
              <a:ext uri="{FF2B5EF4-FFF2-40B4-BE49-F238E27FC236}">
                <a16:creationId xmlns:a16="http://schemas.microsoft.com/office/drawing/2014/main" id="{94EC6F60-570E-45BE-83C1-8E4EBFDF3973}"/>
              </a:ext>
            </a:extLst>
          </p:cNvPr>
          <p:cNvSpPr txBox="1">
            <a:spLocks/>
          </p:cNvSpPr>
          <p:nvPr/>
        </p:nvSpPr>
        <p:spPr>
          <a:xfrm>
            <a:off x="1996975" y="544860"/>
            <a:ext cx="5150100" cy="4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r>
              <a:rPr lang="en-US" dirty="0">
                <a:solidFill>
                  <a:schemeClr val="accent6"/>
                </a:solidFill>
              </a:rPr>
              <a:t>Numerical Features</a:t>
            </a:r>
          </a:p>
        </p:txBody>
      </p:sp>
      <p:graphicFrame>
        <p:nvGraphicFramePr>
          <p:cNvPr id="3" name="Table 2">
            <a:extLst>
              <a:ext uri="{FF2B5EF4-FFF2-40B4-BE49-F238E27FC236}">
                <a16:creationId xmlns:a16="http://schemas.microsoft.com/office/drawing/2014/main" id="{9B47B1EC-338F-CC42-B05C-6FC17BC81B70}"/>
              </a:ext>
            </a:extLst>
          </p:cNvPr>
          <p:cNvGraphicFramePr>
            <a:graphicFrameLocks noGrp="1"/>
          </p:cNvGraphicFramePr>
          <p:nvPr>
            <p:extLst>
              <p:ext uri="{D42A27DB-BD31-4B8C-83A1-F6EECF244321}">
                <p14:modId xmlns:p14="http://schemas.microsoft.com/office/powerpoint/2010/main" val="2939885394"/>
              </p:ext>
            </p:extLst>
          </p:nvPr>
        </p:nvGraphicFramePr>
        <p:xfrm>
          <a:off x="409582" y="1219635"/>
          <a:ext cx="3918462" cy="3226158"/>
        </p:xfrm>
        <a:graphic>
          <a:graphicData uri="http://schemas.openxmlformats.org/drawingml/2006/table">
            <a:tbl>
              <a:tblPr firstRow="1" bandRow="1"/>
              <a:tblGrid>
                <a:gridCol w="1114425">
                  <a:extLst>
                    <a:ext uri="{9D8B030D-6E8A-4147-A177-3AD203B41FA5}">
                      <a16:colId xmlns:a16="http://schemas.microsoft.com/office/drawing/2014/main" val="1663253615"/>
                    </a:ext>
                  </a:extLst>
                </a:gridCol>
                <a:gridCol w="2804037">
                  <a:extLst>
                    <a:ext uri="{9D8B030D-6E8A-4147-A177-3AD203B41FA5}">
                      <a16:colId xmlns:a16="http://schemas.microsoft.com/office/drawing/2014/main" val="3871339735"/>
                    </a:ext>
                  </a:extLst>
                </a:gridCol>
              </a:tblGrid>
              <a:tr h="248166">
                <a:tc>
                  <a:txBody>
                    <a:bodyPr/>
                    <a:lstStyle/>
                    <a:p>
                      <a:pPr algn="ctr" rtl="0" fontAlgn="ctr"/>
                      <a:r>
                        <a:rPr lang="en-GB" sz="1500" b="0" i="0" u="none" strike="noStrike" dirty="0">
                          <a:solidFill>
                            <a:srgbClr val="292C35"/>
                          </a:solidFill>
                          <a:effectLst/>
                          <a:latin typeface="Abel" panose="02000506030000020004" pitchFamily="2" charset="0"/>
                        </a:rPr>
                        <a:t>Feature</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DCAE52"/>
                    </a:solidFill>
                  </a:tcPr>
                </a:tc>
                <a:tc>
                  <a:txBody>
                    <a:bodyPr/>
                    <a:lstStyle/>
                    <a:p>
                      <a:pPr algn="ctr" rtl="0" fontAlgn="ctr"/>
                      <a:r>
                        <a:rPr lang="en-GB" sz="1500" b="0" i="0" u="none" strike="noStrike" dirty="0">
                          <a:solidFill>
                            <a:srgbClr val="292C35"/>
                          </a:solidFill>
                          <a:effectLst/>
                          <a:latin typeface="Abel" panose="02000506030000020004" pitchFamily="2" charset="0"/>
                        </a:rPr>
                        <a:t>Description</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DCAE52"/>
                    </a:solidFill>
                  </a:tcPr>
                </a:tc>
                <a:extLst>
                  <a:ext uri="{0D108BD9-81ED-4DB2-BD59-A6C34878D82A}">
                    <a16:rowId xmlns:a16="http://schemas.microsoft.com/office/drawing/2014/main" val="4279609126"/>
                  </a:ext>
                </a:extLst>
              </a:tr>
              <a:tr h="248166">
                <a:tc>
                  <a:txBody>
                    <a:bodyPr/>
                    <a:lstStyle/>
                    <a:p>
                      <a:pPr algn="l" rtl="0" fontAlgn="ctr"/>
                      <a:r>
                        <a:rPr lang="en-GB" sz="1500" b="0" i="0" u="none" strike="noStrike" dirty="0">
                          <a:solidFill>
                            <a:schemeClr val="accent6">
                              <a:lumMod val="50000"/>
                            </a:schemeClr>
                          </a:solidFill>
                          <a:effectLst/>
                          <a:latin typeface="Abel" panose="02000506030000020004" pitchFamily="2" charset="0"/>
                        </a:rPr>
                        <a:t>BATHRM</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Number of bathrooms</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3715994417"/>
                  </a:ext>
                </a:extLst>
              </a:tr>
              <a:tr h="248166">
                <a:tc>
                  <a:txBody>
                    <a:bodyPr/>
                    <a:lstStyle/>
                    <a:p>
                      <a:pPr algn="l" rtl="0" fontAlgn="ctr"/>
                      <a:r>
                        <a:rPr lang="en-GB" sz="1500" b="0" i="0" u="none" strike="noStrike" dirty="0">
                          <a:solidFill>
                            <a:schemeClr val="accent6">
                              <a:lumMod val="50000"/>
                            </a:schemeClr>
                          </a:solidFill>
                          <a:effectLst/>
                          <a:latin typeface="Abel" panose="02000506030000020004" pitchFamily="2" charset="0"/>
                        </a:rPr>
                        <a:t>HF_BATHRM</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Number of half bathrooms (toilet)</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1642882499"/>
                  </a:ext>
                </a:extLst>
              </a:tr>
              <a:tr h="248166">
                <a:tc>
                  <a:txBody>
                    <a:bodyPr/>
                    <a:lstStyle/>
                    <a:p>
                      <a:pPr algn="l" rtl="0" fontAlgn="ctr"/>
                      <a:r>
                        <a:rPr lang="en-GB" sz="1500" b="0" i="0" u="none" strike="noStrike">
                          <a:solidFill>
                            <a:schemeClr val="accent6">
                              <a:lumMod val="50000"/>
                            </a:schemeClr>
                          </a:solidFill>
                          <a:effectLst/>
                          <a:latin typeface="Abel" panose="02000506030000020004" pitchFamily="2" charset="0"/>
                        </a:rPr>
                        <a:t>NUM_UNITS</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Number of units</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2458841024"/>
                  </a:ext>
                </a:extLst>
              </a:tr>
              <a:tr h="248166">
                <a:tc>
                  <a:txBody>
                    <a:bodyPr/>
                    <a:lstStyle/>
                    <a:p>
                      <a:pPr algn="l" rtl="0" fontAlgn="ctr"/>
                      <a:r>
                        <a:rPr lang="en-GB" sz="1500" b="0" i="0" u="none" strike="noStrike" dirty="0">
                          <a:solidFill>
                            <a:schemeClr val="accent6">
                              <a:lumMod val="50000"/>
                            </a:schemeClr>
                          </a:solidFill>
                          <a:effectLst/>
                          <a:latin typeface="Abel" panose="02000506030000020004" pitchFamily="2" charset="0"/>
                        </a:rPr>
                        <a:t>ROOMS</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Number of rooms</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2271977913"/>
                  </a:ext>
                </a:extLst>
              </a:tr>
              <a:tr h="248166">
                <a:tc>
                  <a:txBody>
                    <a:bodyPr/>
                    <a:lstStyle/>
                    <a:p>
                      <a:pPr algn="l" rtl="0" fontAlgn="ctr"/>
                      <a:r>
                        <a:rPr lang="en-GB" sz="1500" b="0" i="0" u="none" strike="noStrike">
                          <a:solidFill>
                            <a:schemeClr val="accent6">
                              <a:lumMod val="50000"/>
                            </a:schemeClr>
                          </a:solidFill>
                          <a:effectLst/>
                          <a:latin typeface="Abel" panose="02000506030000020004" pitchFamily="2" charset="0"/>
                        </a:rPr>
                        <a:t>BEDRM</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Number of bedrooms</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1810796789"/>
                  </a:ext>
                </a:extLst>
              </a:tr>
              <a:tr h="248166">
                <a:tc>
                  <a:txBody>
                    <a:bodyPr/>
                    <a:lstStyle/>
                    <a:p>
                      <a:pPr algn="l" rtl="0" fontAlgn="ctr"/>
                      <a:r>
                        <a:rPr lang="en-GB" sz="1500" b="0" i="0" u="none" strike="noStrike" dirty="0">
                          <a:solidFill>
                            <a:schemeClr val="accent6">
                              <a:lumMod val="50000"/>
                            </a:schemeClr>
                          </a:solidFill>
                          <a:effectLst/>
                          <a:latin typeface="Abel" panose="02000506030000020004" pitchFamily="2" charset="0"/>
                        </a:rPr>
                        <a:t>AYB</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Year earliest main portion built</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2005569150"/>
                  </a:ext>
                </a:extLst>
              </a:tr>
              <a:tr h="248166">
                <a:tc>
                  <a:txBody>
                    <a:bodyPr/>
                    <a:lstStyle/>
                    <a:p>
                      <a:pPr algn="l" rtl="0" fontAlgn="ctr"/>
                      <a:r>
                        <a:rPr lang="en-GB" sz="1500" b="0" i="0" u="none" strike="noStrike" dirty="0">
                          <a:solidFill>
                            <a:schemeClr val="accent6">
                              <a:lumMod val="50000"/>
                            </a:schemeClr>
                          </a:solidFill>
                          <a:effectLst/>
                          <a:latin typeface="Abel" panose="02000506030000020004" pitchFamily="2" charset="0"/>
                        </a:rPr>
                        <a:t>YR_RMDL</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Year structure was </a:t>
                      </a:r>
                      <a:r>
                        <a:rPr lang="en-GB" sz="1500" b="0" i="0" u="none" strike="noStrike" dirty="0" err="1">
                          <a:solidFill>
                            <a:schemeClr val="accent6">
                              <a:lumMod val="50000"/>
                            </a:schemeClr>
                          </a:solidFill>
                          <a:effectLst/>
                          <a:latin typeface="Abel" panose="02000506030000020004" pitchFamily="2" charset="0"/>
                        </a:rPr>
                        <a:t>remodeled</a:t>
                      </a:r>
                      <a:endParaRPr lang="en-GB" sz="1500" b="0" i="0" u="none" strike="noStrike" dirty="0">
                        <a:solidFill>
                          <a:schemeClr val="accent6">
                            <a:lumMod val="50000"/>
                          </a:schemeClr>
                        </a:solidFill>
                        <a:effectLst/>
                        <a:latin typeface="Abel" panose="02000506030000020004" pitchFamily="2" charset="0"/>
                      </a:endParaRP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1406183145"/>
                  </a:ext>
                </a:extLst>
              </a:tr>
              <a:tr h="248166">
                <a:tc>
                  <a:txBody>
                    <a:bodyPr/>
                    <a:lstStyle/>
                    <a:p>
                      <a:pPr algn="l" rtl="0" fontAlgn="ctr"/>
                      <a:r>
                        <a:rPr lang="en-GB" sz="1500" b="0" i="0" u="none" strike="noStrike">
                          <a:solidFill>
                            <a:schemeClr val="accent6">
                              <a:lumMod val="50000"/>
                            </a:schemeClr>
                          </a:solidFill>
                          <a:effectLst/>
                          <a:latin typeface="Abel" panose="02000506030000020004" pitchFamily="2" charset="0"/>
                        </a:rPr>
                        <a:t>EYB</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Year improvement built</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2552632075"/>
                  </a:ext>
                </a:extLst>
              </a:tr>
              <a:tr h="248166">
                <a:tc>
                  <a:txBody>
                    <a:bodyPr/>
                    <a:lstStyle/>
                    <a:p>
                      <a:pPr algn="l" rtl="0" fontAlgn="ctr"/>
                      <a:r>
                        <a:rPr lang="en-GB" sz="1500" b="0" i="0" u="none" strike="noStrike" dirty="0">
                          <a:solidFill>
                            <a:schemeClr val="accent6">
                              <a:lumMod val="50000"/>
                            </a:schemeClr>
                          </a:solidFill>
                          <a:effectLst/>
                          <a:latin typeface="Abel" panose="02000506030000020004" pitchFamily="2" charset="0"/>
                        </a:rPr>
                        <a:t>STORIES</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Number of stories</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2124680510"/>
                  </a:ext>
                </a:extLst>
              </a:tr>
              <a:tr h="248166">
                <a:tc>
                  <a:txBody>
                    <a:bodyPr/>
                    <a:lstStyle/>
                    <a:p>
                      <a:pPr algn="l" rtl="0" fontAlgn="ctr"/>
                      <a:r>
                        <a:rPr lang="en-GB" sz="1500" b="0" i="0" u="none" strike="noStrike" dirty="0">
                          <a:solidFill>
                            <a:schemeClr val="accent6">
                              <a:lumMod val="50000"/>
                            </a:schemeClr>
                          </a:solidFill>
                          <a:effectLst/>
                          <a:latin typeface="Abel" panose="02000506030000020004" pitchFamily="2" charset="0"/>
                        </a:rPr>
                        <a:t>PRICE (target)</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Price of most recent sale</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171526816"/>
                  </a:ext>
                </a:extLst>
              </a:tr>
              <a:tr h="248166">
                <a:tc>
                  <a:txBody>
                    <a:bodyPr/>
                    <a:lstStyle/>
                    <a:p>
                      <a:pPr algn="l" rtl="0" fontAlgn="ctr"/>
                      <a:r>
                        <a:rPr lang="en-GB" sz="1500" b="0" i="0" u="none" strike="noStrike">
                          <a:solidFill>
                            <a:schemeClr val="accent6">
                              <a:lumMod val="50000"/>
                            </a:schemeClr>
                          </a:solidFill>
                          <a:effectLst/>
                          <a:latin typeface="Abel" panose="02000506030000020004" pitchFamily="2" charset="0"/>
                        </a:rPr>
                        <a:t>SALE_NUM</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Number of times it's been sold</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2181004125"/>
                  </a:ext>
                </a:extLst>
              </a:tr>
              <a:tr h="248166">
                <a:tc>
                  <a:txBody>
                    <a:bodyPr/>
                    <a:lstStyle/>
                    <a:p>
                      <a:pPr algn="l" rtl="0" fontAlgn="ctr"/>
                      <a:r>
                        <a:rPr lang="en-GB" sz="1500" b="0" i="0" u="none" strike="noStrike" dirty="0">
                          <a:solidFill>
                            <a:schemeClr val="accent6">
                              <a:lumMod val="50000"/>
                            </a:schemeClr>
                          </a:solidFill>
                          <a:effectLst/>
                          <a:latin typeface="Abel" panose="02000506030000020004" pitchFamily="2" charset="0"/>
                        </a:rPr>
                        <a:t>GBA</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Gross building area (</a:t>
                      </a:r>
                      <a:r>
                        <a:rPr lang="en-GB" sz="1500" b="0" i="0" u="none" strike="noStrike" dirty="0" err="1">
                          <a:solidFill>
                            <a:schemeClr val="accent6">
                              <a:lumMod val="50000"/>
                            </a:schemeClr>
                          </a:solidFill>
                          <a:effectLst/>
                          <a:latin typeface="Abel" panose="02000506030000020004" pitchFamily="2" charset="0"/>
                        </a:rPr>
                        <a:t>sqft</a:t>
                      </a:r>
                      <a:r>
                        <a:rPr lang="en-GB" sz="1500" b="0" i="0" u="none" strike="noStrike" dirty="0">
                          <a:solidFill>
                            <a:schemeClr val="accent6">
                              <a:lumMod val="50000"/>
                            </a:schemeClr>
                          </a:solidFill>
                          <a:effectLst/>
                          <a:latin typeface="Abel" panose="02000506030000020004" pitchFamily="2" charset="0"/>
                        </a:rPr>
                        <a:t>)</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617183347"/>
                  </a:ext>
                </a:extLst>
              </a:tr>
            </a:tbl>
          </a:graphicData>
        </a:graphic>
      </p:graphicFrame>
      <p:graphicFrame>
        <p:nvGraphicFramePr>
          <p:cNvPr id="4" name="Table 3">
            <a:extLst>
              <a:ext uri="{FF2B5EF4-FFF2-40B4-BE49-F238E27FC236}">
                <a16:creationId xmlns:a16="http://schemas.microsoft.com/office/drawing/2014/main" id="{B4E9EC84-93DD-2E4E-A789-BED27193B7FC}"/>
              </a:ext>
            </a:extLst>
          </p:cNvPr>
          <p:cNvGraphicFramePr>
            <a:graphicFrameLocks noGrp="1"/>
          </p:cNvGraphicFramePr>
          <p:nvPr>
            <p:extLst>
              <p:ext uri="{D42A27DB-BD31-4B8C-83A1-F6EECF244321}">
                <p14:modId xmlns:p14="http://schemas.microsoft.com/office/powerpoint/2010/main" val="2124796966"/>
              </p:ext>
            </p:extLst>
          </p:nvPr>
        </p:nvGraphicFramePr>
        <p:xfrm>
          <a:off x="4501662" y="1217412"/>
          <a:ext cx="4427621" cy="2986814"/>
        </p:xfrm>
        <a:graphic>
          <a:graphicData uri="http://schemas.openxmlformats.org/drawingml/2006/table">
            <a:tbl>
              <a:tblPr firstRow="1" bandRow="1"/>
              <a:tblGrid>
                <a:gridCol w="1722922">
                  <a:extLst>
                    <a:ext uri="{9D8B030D-6E8A-4147-A177-3AD203B41FA5}">
                      <a16:colId xmlns:a16="http://schemas.microsoft.com/office/drawing/2014/main" val="1315267380"/>
                    </a:ext>
                  </a:extLst>
                </a:gridCol>
                <a:gridCol w="2704699">
                  <a:extLst>
                    <a:ext uri="{9D8B030D-6E8A-4147-A177-3AD203B41FA5}">
                      <a16:colId xmlns:a16="http://schemas.microsoft.com/office/drawing/2014/main" val="2566111173"/>
                    </a:ext>
                  </a:extLst>
                </a:gridCol>
              </a:tblGrid>
              <a:tr h="239621">
                <a:tc>
                  <a:txBody>
                    <a:bodyPr/>
                    <a:lstStyle/>
                    <a:p>
                      <a:pPr algn="ctr" rtl="0" fontAlgn="ctr"/>
                      <a:r>
                        <a:rPr lang="en-GB" sz="1500" b="0" i="0" u="none" strike="noStrike" dirty="0">
                          <a:solidFill>
                            <a:srgbClr val="292C35"/>
                          </a:solidFill>
                          <a:effectLst/>
                          <a:latin typeface="Abel" panose="02000506030000020004" pitchFamily="2" charset="0"/>
                        </a:rPr>
                        <a:t>Feature</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DCAE52"/>
                    </a:solidFill>
                  </a:tcPr>
                </a:tc>
                <a:tc>
                  <a:txBody>
                    <a:bodyPr/>
                    <a:lstStyle/>
                    <a:p>
                      <a:pPr algn="ctr" rtl="0" fontAlgn="ctr"/>
                      <a:r>
                        <a:rPr lang="en-GB" sz="1500" b="0" i="0" u="none" strike="noStrike">
                          <a:solidFill>
                            <a:srgbClr val="292C35"/>
                          </a:solidFill>
                          <a:effectLst/>
                          <a:latin typeface="Abel" panose="02000506030000020004" pitchFamily="2" charset="0"/>
                        </a:rPr>
                        <a:t>Description</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DCAE52"/>
                    </a:solidFill>
                  </a:tcPr>
                </a:tc>
                <a:extLst>
                  <a:ext uri="{0D108BD9-81ED-4DB2-BD59-A6C34878D82A}">
                    <a16:rowId xmlns:a16="http://schemas.microsoft.com/office/drawing/2014/main" val="578133205"/>
                  </a:ext>
                </a:extLst>
              </a:tr>
              <a:tr h="239621">
                <a:tc>
                  <a:txBody>
                    <a:bodyPr/>
                    <a:lstStyle/>
                    <a:p>
                      <a:pPr algn="l" rtl="0" fontAlgn="ctr"/>
                      <a:r>
                        <a:rPr lang="en-GB" sz="1500" b="0" i="0" u="none" strike="noStrike">
                          <a:solidFill>
                            <a:schemeClr val="accent6">
                              <a:lumMod val="50000"/>
                            </a:schemeClr>
                          </a:solidFill>
                          <a:effectLst/>
                          <a:latin typeface="Abel" panose="02000506030000020004" pitchFamily="2" charset="0"/>
                        </a:rPr>
                        <a:t>BLDG_NUM</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Building number on the property</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15190563"/>
                  </a:ext>
                </a:extLst>
              </a:tr>
              <a:tr h="239621">
                <a:tc>
                  <a:txBody>
                    <a:bodyPr/>
                    <a:lstStyle/>
                    <a:p>
                      <a:pPr algn="l" rtl="0" fontAlgn="ctr"/>
                      <a:r>
                        <a:rPr lang="en-GB" sz="1500" b="0" i="0" u="none" strike="noStrike">
                          <a:solidFill>
                            <a:schemeClr val="accent6">
                              <a:lumMod val="50000"/>
                            </a:schemeClr>
                          </a:solidFill>
                          <a:effectLst/>
                          <a:latin typeface="Abel" panose="02000506030000020004" pitchFamily="2" charset="0"/>
                        </a:rPr>
                        <a:t>KITCHENS</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Number of kitchens</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19006461"/>
                  </a:ext>
                </a:extLst>
              </a:tr>
              <a:tr h="239621">
                <a:tc>
                  <a:txBody>
                    <a:bodyPr/>
                    <a:lstStyle/>
                    <a:p>
                      <a:pPr algn="l" rtl="0" fontAlgn="ctr"/>
                      <a:r>
                        <a:rPr lang="en-GB" sz="1500" b="0" i="0" u="none" strike="noStrike" dirty="0">
                          <a:solidFill>
                            <a:schemeClr val="accent6">
                              <a:lumMod val="50000"/>
                            </a:schemeClr>
                          </a:solidFill>
                          <a:effectLst/>
                          <a:latin typeface="Abel" panose="02000506030000020004" pitchFamily="2" charset="0"/>
                        </a:rPr>
                        <a:t>FIREPLACES</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a:solidFill>
                            <a:schemeClr val="accent6">
                              <a:lumMod val="50000"/>
                            </a:schemeClr>
                          </a:solidFill>
                          <a:effectLst/>
                          <a:latin typeface="Abel" panose="02000506030000020004" pitchFamily="2" charset="0"/>
                        </a:rPr>
                        <a:t>Number of fireplaces</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459461642"/>
                  </a:ext>
                </a:extLst>
              </a:tr>
              <a:tr h="239621">
                <a:tc>
                  <a:txBody>
                    <a:bodyPr/>
                    <a:lstStyle/>
                    <a:p>
                      <a:pPr algn="l" rtl="0" fontAlgn="ctr"/>
                      <a:r>
                        <a:rPr lang="en-GB" sz="1500" b="0" i="0" u="none" strike="noStrike" dirty="0">
                          <a:solidFill>
                            <a:schemeClr val="accent6">
                              <a:lumMod val="50000"/>
                            </a:schemeClr>
                          </a:solidFill>
                          <a:effectLst/>
                          <a:latin typeface="Abel" panose="02000506030000020004" pitchFamily="2" charset="0"/>
                        </a:rPr>
                        <a:t>LANDAREA</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a:solidFill>
                            <a:schemeClr val="accent6">
                              <a:lumMod val="50000"/>
                            </a:schemeClr>
                          </a:solidFill>
                          <a:effectLst/>
                          <a:latin typeface="Abel" panose="02000506030000020004" pitchFamily="2" charset="0"/>
                        </a:rPr>
                        <a:t>Land area of property (sqft)</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645334067"/>
                  </a:ext>
                </a:extLst>
              </a:tr>
              <a:tr h="239621">
                <a:tc>
                  <a:txBody>
                    <a:bodyPr/>
                    <a:lstStyle/>
                    <a:p>
                      <a:pPr algn="l" rtl="0" fontAlgn="ctr"/>
                      <a:r>
                        <a:rPr lang="en-GB" sz="1500" b="0" i="0" u="none" strike="noStrike">
                          <a:solidFill>
                            <a:schemeClr val="accent6">
                              <a:lumMod val="50000"/>
                            </a:schemeClr>
                          </a:solidFill>
                          <a:effectLst/>
                          <a:latin typeface="Abel" panose="02000506030000020004" pitchFamily="2" charset="0"/>
                        </a:rPr>
                        <a:t>LIVING_GBA</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a:solidFill>
                            <a:schemeClr val="accent6">
                              <a:lumMod val="50000"/>
                            </a:schemeClr>
                          </a:solidFill>
                          <a:effectLst/>
                          <a:latin typeface="Abel" panose="02000506030000020004" pitchFamily="2" charset="0"/>
                        </a:rPr>
                        <a:t>Gross building area in square feet</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936114910"/>
                  </a:ext>
                </a:extLst>
              </a:tr>
              <a:tr h="239621">
                <a:tc>
                  <a:txBody>
                    <a:bodyPr/>
                    <a:lstStyle/>
                    <a:p>
                      <a:pPr algn="l" rtl="0" fontAlgn="ctr"/>
                      <a:r>
                        <a:rPr lang="en-GB" sz="1500" b="0" i="0" u="none" strike="noStrike">
                          <a:solidFill>
                            <a:schemeClr val="accent6">
                              <a:lumMod val="50000"/>
                            </a:schemeClr>
                          </a:solidFill>
                          <a:effectLst/>
                          <a:latin typeface="Abel" panose="02000506030000020004" pitchFamily="2" charset="0"/>
                        </a:rPr>
                        <a:t>LATITUDE</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a:solidFill>
                            <a:schemeClr val="accent6">
                              <a:lumMod val="50000"/>
                            </a:schemeClr>
                          </a:solidFill>
                          <a:effectLst/>
                          <a:latin typeface="Abel" panose="02000506030000020004" pitchFamily="2" charset="0"/>
                        </a:rPr>
                        <a:t>Latitude</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579786334"/>
                  </a:ext>
                </a:extLst>
              </a:tr>
              <a:tr h="239621">
                <a:tc>
                  <a:txBody>
                    <a:bodyPr/>
                    <a:lstStyle/>
                    <a:p>
                      <a:pPr algn="l" rtl="0" fontAlgn="ctr"/>
                      <a:r>
                        <a:rPr lang="en-GB" sz="1500" b="0" i="0" u="none" strike="noStrike">
                          <a:solidFill>
                            <a:schemeClr val="accent6">
                              <a:lumMod val="50000"/>
                            </a:schemeClr>
                          </a:solidFill>
                          <a:effectLst/>
                          <a:latin typeface="Abel" panose="02000506030000020004" pitchFamily="2" charset="0"/>
                        </a:rPr>
                        <a:t>LONGITUDE</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Longitude</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889859254"/>
                  </a:ext>
                </a:extLst>
              </a:tr>
              <a:tr h="239621">
                <a:tc>
                  <a:txBody>
                    <a:bodyPr/>
                    <a:lstStyle/>
                    <a:p>
                      <a:pPr algn="l" rtl="0" fontAlgn="ctr"/>
                      <a:r>
                        <a:rPr lang="en-GB" sz="1500" b="0" i="0" u="none" strike="noStrike">
                          <a:solidFill>
                            <a:schemeClr val="accent6">
                              <a:lumMod val="50000"/>
                            </a:schemeClr>
                          </a:solidFill>
                          <a:effectLst/>
                          <a:latin typeface="Abel" panose="02000506030000020004" pitchFamily="2" charset="0"/>
                        </a:rPr>
                        <a:t>SALEDATE</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a:solidFill>
                            <a:schemeClr val="accent6">
                              <a:lumMod val="50000"/>
                            </a:schemeClr>
                          </a:solidFill>
                          <a:effectLst/>
                          <a:latin typeface="Abel" panose="02000506030000020004" pitchFamily="2" charset="0"/>
                        </a:rPr>
                        <a:t>Date of most recent sale</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818808795"/>
                  </a:ext>
                </a:extLst>
              </a:tr>
              <a:tr h="239621">
                <a:tc>
                  <a:txBody>
                    <a:bodyPr/>
                    <a:lstStyle/>
                    <a:p>
                      <a:pPr algn="l" rtl="0" fontAlgn="ctr"/>
                      <a:r>
                        <a:rPr lang="en-GB" sz="1500" b="0" i="0" u="none" strike="noStrike">
                          <a:solidFill>
                            <a:schemeClr val="accent6">
                              <a:lumMod val="50000"/>
                            </a:schemeClr>
                          </a:solidFill>
                          <a:effectLst/>
                          <a:latin typeface="Abel" panose="02000506030000020004" pitchFamily="2" charset="0"/>
                        </a:rPr>
                        <a:t>X</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a:solidFill>
                            <a:schemeClr val="accent6">
                              <a:lumMod val="50000"/>
                            </a:schemeClr>
                          </a:solidFill>
                          <a:effectLst/>
                          <a:latin typeface="Abel" panose="02000506030000020004" pitchFamily="2" charset="0"/>
                        </a:rPr>
                        <a:t>Longitude</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189080662"/>
                  </a:ext>
                </a:extLst>
              </a:tr>
              <a:tr h="239621">
                <a:tc>
                  <a:txBody>
                    <a:bodyPr/>
                    <a:lstStyle/>
                    <a:p>
                      <a:pPr algn="l" rtl="0" fontAlgn="ctr"/>
                      <a:r>
                        <a:rPr lang="en-GB" sz="1500" b="0" i="0" u="none" strike="noStrike">
                          <a:solidFill>
                            <a:schemeClr val="accent6">
                              <a:lumMod val="50000"/>
                            </a:schemeClr>
                          </a:solidFill>
                          <a:effectLst/>
                          <a:latin typeface="Abel" panose="02000506030000020004" pitchFamily="2" charset="0"/>
                        </a:rPr>
                        <a:t>Y</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a:solidFill>
                            <a:schemeClr val="accent6">
                              <a:lumMod val="50000"/>
                            </a:schemeClr>
                          </a:solidFill>
                          <a:effectLst/>
                          <a:latin typeface="Abel" panose="02000506030000020004" pitchFamily="2" charset="0"/>
                        </a:rPr>
                        <a:t>Latitude</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700686567"/>
                  </a:ext>
                </a:extLst>
              </a:tr>
              <a:tr h="350983">
                <a:tc>
                  <a:txBody>
                    <a:bodyPr/>
                    <a:lstStyle/>
                    <a:p>
                      <a:pPr algn="l" rtl="0" fontAlgn="ctr"/>
                      <a:r>
                        <a:rPr lang="en-GB" sz="1500" b="0" i="0" u="none" strike="noStrike" dirty="0">
                          <a:solidFill>
                            <a:schemeClr val="accent6">
                              <a:lumMod val="50000"/>
                            </a:schemeClr>
                          </a:solidFill>
                          <a:effectLst/>
                          <a:latin typeface="Abel" panose="02000506030000020004" pitchFamily="2" charset="0"/>
                        </a:rPr>
                        <a:t>GIS_LAST_MOD_DTTM</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Last modified data</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022360025"/>
                  </a:ext>
                </a:extLst>
              </a:tr>
            </a:tbl>
          </a:graphicData>
        </a:graphic>
      </p:graphicFrame>
    </p:spTree>
    <p:extLst>
      <p:ext uri="{BB962C8B-B14F-4D97-AF65-F5344CB8AC3E}">
        <p14:creationId xmlns:p14="http://schemas.microsoft.com/office/powerpoint/2010/main" val="2466357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30"/>
          <p:cNvSpPr txBox="1">
            <a:spLocks noGrp="1"/>
          </p:cNvSpPr>
          <p:nvPr>
            <p:ph type="title"/>
          </p:nvPr>
        </p:nvSpPr>
        <p:spPr>
          <a:xfrm>
            <a:off x="1996975" y="11346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Data Description</a:t>
            </a:r>
            <a:endParaRPr b="1" dirty="0">
              <a:solidFill>
                <a:schemeClr val="accent6">
                  <a:lumMod val="50000"/>
                </a:schemeClr>
              </a:solidFill>
            </a:endParaRPr>
          </a:p>
        </p:txBody>
      </p:sp>
      <p:sp>
        <p:nvSpPr>
          <p:cNvPr id="6" name="Google Shape;335;p30">
            <a:extLst>
              <a:ext uri="{FF2B5EF4-FFF2-40B4-BE49-F238E27FC236}">
                <a16:creationId xmlns:a16="http://schemas.microsoft.com/office/drawing/2014/main" id="{94EC6F60-570E-45BE-83C1-8E4EBFDF3973}"/>
              </a:ext>
            </a:extLst>
          </p:cNvPr>
          <p:cNvSpPr txBox="1">
            <a:spLocks/>
          </p:cNvSpPr>
          <p:nvPr/>
        </p:nvSpPr>
        <p:spPr>
          <a:xfrm>
            <a:off x="1996975" y="544860"/>
            <a:ext cx="5150100" cy="4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r>
              <a:rPr lang="en-US" dirty="0">
                <a:solidFill>
                  <a:schemeClr val="accent6"/>
                </a:solidFill>
              </a:rPr>
              <a:t>Categorical Features</a:t>
            </a:r>
          </a:p>
        </p:txBody>
      </p:sp>
      <p:graphicFrame>
        <p:nvGraphicFramePr>
          <p:cNvPr id="7" name="Table 6">
            <a:extLst>
              <a:ext uri="{FF2B5EF4-FFF2-40B4-BE49-F238E27FC236}">
                <a16:creationId xmlns:a16="http://schemas.microsoft.com/office/drawing/2014/main" id="{024C5A7E-EF98-964F-A737-F866E7805AA9}"/>
              </a:ext>
            </a:extLst>
          </p:cNvPr>
          <p:cNvGraphicFramePr>
            <a:graphicFrameLocks noGrp="1"/>
          </p:cNvGraphicFramePr>
          <p:nvPr>
            <p:extLst>
              <p:ext uri="{D42A27DB-BD31-4B8C-83A1-F6EECF244321}">
                <p14:modId xmlns:p14="http://schemas.microsoft.com/office/powerpoint/2010/main" val="508415574"/>
              </p:ext>
            </p:extLst>
          </p:nvPr>
        </p:nvGraphicFramePr>
        <p:xfrm>
          <a:off x="190487" y="976260"/>
          <a:ext cx="4285260" cy="3753668"/>
        </p:xfrm>
        <a:graphic>
          <a:graphicData uri="http://schemas.openxmlformats.org/drawingml/2006/table">
            <a:tbl>
              <a:tblPr firstRow="1" bandRow="1"/>
              <a:tblGrid>
                <a:gridCol w="1218744">
                  <a:extLst>
                    <a:ext uri="{9D8B030D-6E8A-4147-A177-3AD203B41FA5}">
                      <a16:colId xmlns:a16="http://schemas.microsoft.com/office/drawing/2014/main" val="289336298"/>
                    </a:ext>
                  </a:extLst>
                </a:gridCol>
                <a:gridCol w="3066516">
                  <a:extLst>
                    <a:ext uri="{9D8B030D-6E8A-4147-A177-3AD203B41FA5}">
                      <a16:colId xmlns:a16="http://schemas.microsoft.com/office/drawing/2014/main" val="2689740875"/>
                    </a:ext>
                  </a:extLst>
                </a:gridCol>
              </a:tblGrid>
              <a:tr h="173828">
                <a:tc>
                  <a:txBody>
                    <a:bodyPr/>
                    <a:lstStyle/>
                    <a:p>
                      <a:pPr algn="ctr" rtl="0" fontAlgn="ctr"/>
                      <a:r>
                        <a:rPr lang="en-GB" sz="1500" b="0" i="0" u="none" strike="noStrike">
                          <a:solidFill>
                            <a:srgbClr val="292C35"/>
                          </a:solidFill>
                          <a:effectLst/>
                          <a:latin typeface="Abel" panose="02000506030000020004" pitchFamily="2" charset="0"/>
                        </a:rPr>
                        <a:t>Feature</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DCAE52"/>
                    </a:solidFill>
                  </a:tcPr>
                </a:tc>
                <a:tc>
                  <a:txBody>
                    <a:bodyPr/>
                    <a:lstStyle/>
                    <a:p>
                      <a:pPr algn="ctr" rtl="0" fontAlgn="ctr"/>
                      <a:r>
                        <a:rPr lang="en-GB" sz="1500" b="0" i="0" u="none" strike="noStrike">
                          <a:solidFill>
                            <a:srgbClr val="292C35"/>
                          </a:solidFill>
                          <a:effectLst/>
                          <a:latin typeface="Abel" panose="02000506030000020004" pitchFamily="2" charset="0"/>
                        </a:rPr>
                        <a:t>Description</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DCAE52"/>
                    </a:solidFill>
                  </a:tcPr>
                </a:tc>
                <a:extLst>
                  <a:ext uri="{0D108BD9-81ED-4DB2-BD59-A6C34878D82A}">
                    <a16:rowId xmlns:a16="http://schemas.microsoft.com/office/drawing/2014/main" val="3720601486"/>
                  </a:ext>
                </a:extLst>
              </a:tr>
              <a:tr h="173828">
                <a:tc>
                  <a:txBody>
                    <a:bodyPr/>
                    <a:lstStyle/>
                    <a:p>
                      <a:pPr algn="l" rtl="0" fontAlgn="ctr"/>
                      <a:r>
                        <a:rPr lang="en-GB" sz="1500" b="0" i="0" u="none" strike="noStrike" dirty="0">
                          <a:solidFill>
                            <a:schemeClr val="accent6">
                              <a:lumMod val="50000"/>
                            </a:schemeClr>
                          </a:solidFill>
                          <a:effectLst/>
                          <a:latin typeface="Abel" panose="02000506030000020004" pitchFamily="2" charset="0"/>
                        </a:rPr>
                        <a:t>USECODE</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a:solidFill>
                            <a:schemeClr val="accent6">
                              <a:lumMod val="50000"/>
                            </a:schemeClr>
                          </a:solidFill>
                          <a:effectLst/>
                          <a:latin typeface="Abel" panose="02000506030000020004" pitchFamily="2" charset="0"/>
                        </a:rPr>
                        <a:t>Property use code type</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4028506148"/>
                  </a:ext>
                </a:extLst>
              </a:tr>
              <a:tr h="173828">
                <a:tc>
                  <a:txBody>
                    <a:bodyPr/>
                    <a:lstStyle/>
                    <a:p>
                      <a:pPr algn="l" rtl="0" fontAlgn="ctr"/>
                      <a:r>
                        <a:rPr lang="en-GB" sz="1500" b="0" i="0" u="none" strike="noStrike" dirty="0">
                          <a:solidFill>
                            <a:schemeClr val="accent6">
                              <a:lumMod val="50000"/>
                            </a:schemeClr>
                          </a:solidFill>
                          <a:effectLst/>
                          <a:latin typeface="Abel" panose="02000506030000020004" pitchFamily="2" charset="0"/>
                        </a:rPr>
                        <a:t>CMPLX_NUM</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a:solidFill>
                            <a:schemeClr val="accent6">
                              <a:lumMod val="50000"/>
                            </a:schemeClr>
                          </a:solidFill>
                          <a:effectLst/>
                          <a:latin typeface="Abel" panose="02000506030000020004" pitchFamily="2" charset="0"/>
                        </a:rPr>
                        <a:t>Complex number</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173811816"/>
                  </a:ext>
                </a:extLst>
              </a:tr>
              <a:tr h="173828">
                <a:tc>
                  <a:txBody>
                    <a:bodyPr/>
                    <a:lstStyle/>
                    <a:p>
                      <a:pPr algn="l" rtl="0" fontAlgn="ctr"/>
                      <a:r>
                        <a:rPr lang="en-GB" sz="1500" b="0" i="0" u="none" strike="noStrike" dirty="0">
                          <a:solidFill>
                            <a:schemeClr val="accent6">
                              <a:lumMod val="50000"/>
                            </a:schemeClr>
                          </a:solidFill>
                          <a:effectLst/>
                          <a:latin typeface="Abel" panose="02000506030000020004" pitchFamily="2" charset="0"/>
                        </a:rPr>
                        <a:t>ZIPCODE</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a:solidFill>
                            <a:schemeClr val="accent6">
                              <a:lumMod val="50000"/>
                            </a:schemeClr>
                          </a:solidFill>
                          <a:effectLst/>
                          <a:latin typeface="Abel" panose="02000506030000020004" pitchFamily="2" charset="0"/>
                        </a:rPr>
                        <a:t>Zipcode</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3021824561"/>
                  </a:ext>
                </a:extLst>
              </a:tr>
              <a:tr h="173828">
                <a:tc>
                  <a:txBody>
                    <a:bodyPr/>
                    <a:lstStyle/>
                    <a:p>
                      <a:pPr algn="l" rtl="0" fontAlgn="ctr"/>
                      <a:r>
                        <a:rPr lang="en-GB" sz="1500" b="0" i="0" u="none" strike="noStrike" dirty="0">
                          <a:solidFill>
                            <a:schemeClr val="accent6">
                              <a:lumMod val="50000"/>
                            </a:schemeClr>
                          </a:solidFill>
                          <a:effectLst/>
                          <a:latin typeface="Abel" panose="02000506030000020004" pitchFamily="2" charset="0"/>
                        </a:rPr>
                        <a:t>CENSUS_TRACT</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a:solidFill>
                            <a:schemeClr val="accent6">
                              <a:lumMod val="50000"/>
                            </a:schemeClr>
                          </a:solidFill>
                          <a:effectLst/>
                          <a:latin typeface="Abel" panose="02000506030000020004" pitchFamily="2" charset="0"/>
                        </a:rPr>
                        <a:t>Census tract</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3539695955"/>
                  </a:ext>
                </a:extLst>
              </a:tr>
              <a:tr h="173828">
                <a:tc>
                  <a:txBody>
                    <a:bodyPr/>
                    <a:lstStyle/>
                    <a:p>
                      <a:pPr algn="l" rtl="0" fontAlgn="ctr"/>
                      <a:r>
                        <a:rPr lang="en-GB" sz="1500" b="0" i="0" u="none" strike="noStrike" dirty="0">
                          <a:solidFill>
                            <a:schemeClr val="accent6">
                              <a:lumMod val="50000"/>
                            </a:schemeClr>
                          </a:solidFill>
                          <a:effectLst/>
                          <a:latin typeface="Abel" panose="02000506030000020004" pitchFamily="2" charset="0"/>
                        </a:rPr>
                        <a:t>HEAT</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Heating type</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1567864388"/>
                  </a:ext>
                </a:extLst>
              </a:tr>
              <a:tr h="173828">
                <a:tc>
                  <a:txBody>
                    <a:bodyPr/>
                    <a:lstStyle/>
                    <a:p>
                      <a:pPr algn="l" rtl="0" fontAlgn="ctr"/>
                      <a:r>
                        <a:rPr lang="en-GB" sz="1500" b="0" i="0" u="none" strike="noStrike">
                          <a:solidFill>
                            <a:schemeClr val="accent6">
                              <a:lumMod val="50000"/>
                            </a:schemeClr>
                          </a:solidFill>
                          <a:effectLst/>
                          <a:latin typeface="Abel" panose="02000506030000020004" pitchFamily="2" charset="0"/>
                        </a:rPr>
                        <a:t>AC</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Air Conditioner availability (Y/N)</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2855061682"/>
                  </a:ext>
                </a:extLst>
              </a:tr>
              <a:tr h="500899">
                <a:tc>
                  <a:txBody>
                    <a:bodyPr/>
                    <a:lstStyle/>
                    <a:p>
                      <a:pPr algn="l" rtl="0" fontAlgn="ctr"/>
                      <a:r>
                        <a:rPr lang="en-GB" sz="1500" b="0" i="0" u="none" strike="noStrike">
                          <a:solidFill>
                            <a:schemeClr val="accent6">
                              <a:lumMod val="50000"/>
                            </a:schemeClr>
                          </a:solidFill>
                          <a:effectLst/>
                          <a:latin typeface="Abel" panose="02000506030000020004" pitchFamily="2" charset="0"/>
                        </a:rPr>
                        <a:t>QUALIFIED</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Internally used indicator to reflect if a sale is representative of market value according to the office's internal criteria</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3719701085"/>
                  </a:ext>
                </a:extLst>
              </a:tr>
              <a:tr h="173828">
                <a:tc>
                  <a:txBody>
                    <a:bodyPr/>
                    <a:lstStyle/>
                    <a:p>
                      <a:pPr algn="l" rtl="0" fontAlgn="ctr"/>
                      <a:r>
                        <a:rPr lang="en-GB" sz="1500" b="0" i="0" u="none" strike="noStrike">
                          <a:solidFill>
                            <a:schemeClr val="accent6">
                              <a:lumMod val="50000"/>
                            </a:schemeClr>
                          </a:solidFill>
                          <a:effectLst/>
                          <a:latin typeface="Abel" panose="02000506030000020004" pitchFamily="2" charset="0"/>
                        </a:rPr>
                        <a:t>STYLE</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Type of story</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82781576"/>
                  </a:ext>
                </a:extLst>
              </a:tr>
              <a:tr h="173828">
                <a:tc>
                  <a:txBody>
                    <a:bodyPr/>
                    <a:lstStyle/>
                    <a:p>
                      <a:pPr algn="l" rtl="0" fontAlgn="ctr"/>
                      <a:r>
                        <a:rPr lang="en-GB" sz="1500" b="0" i="0" u="none" strike="noStrike">
                          <a:solidFill>
                            <a:schemeClr val="accent6">
                              <a:lumMod val="50000"/>
                            </a:schemeClr>
                          </a:solidFill>
                          <a:effectLst/>
                          <a:latin typeface="Abel" panose="02000506030000020004" pitchFamily="2" charset="0"/>
                        </a:rPr>
                        <a:t>STRUCT</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Building structure</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3490440429"/>
                  </a:ext>
                </a:extLst>
              </a:tr>
              <a:tr h="173828">
                <a:tc>
                  <a:txBody>
                    <a:bodyPr/>
                    <a:lstStyle/>
                    <a:p>
                      <a:pPr algn="l" rtl="0" fontAlgn="ctr"/>
                      <a:r>
                        <a:rPr lang="en-GB" sz="1500" b="0" i="0" u="none" strike="noStrike">
                          <a:solidFill>
                            <a:schemeClr val="accent6">
                              <a:lumMod val="50000"/>
                            </a:schemeClr>
                          </a:solidFill>
                          <a:effectLst/>
                          <a:latin typeface="Abel" panose="02000506030000020004" pitchFamily="2" charset="0"/>
                        </a:rPr>
                        <a:t>GRADE</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Property Grade</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995493724"/>
                  </a:ext>
                </a:extLst>
              </a:tr>
              <a:tr h="173828">
                <a:tc>
                  <a:txBody>
                    <a:bodyPr/>
                    <a:lstStyle/>
                    <a:p>
                      <a:pPr algn="l" rtl="0" fontAlgn="ctr"/>
                      <a:r>
                        <a:rPr lang="en-GB" sz="1500" b="0" i="0" u="none" strike="noStrike">
                          <a:solidFill>
                            <a:schemeClr val="accent6">
                              <a:lumMod val="50000"/>
                            </a:schemeClr>
                          </a:solidFill>
                          <a:effectLst/>
                          <a:latin typeface="Abel" panose="02000506030000020004" pitchFamily="2" charset="0"/>
                        </a:rPr>
                        <a:t>CNDTN</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Property Condition</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150786622"/>
                  </a:ext>
                </a:extLst>
              </a:tr>
              <a:tr h="173828">
                <a:tc>
                  <a:txBody>
                    <a:bodyPr/>
                    <a:lstStyle/>
                    <a:p>
                      <a:pPr algn="l" rtl="0" fontAlgn="ctr"/>
                      <a:r>
                        <a:rPr lang="en-GB" sz="1500" b="0" i="0" u="none" strike="noStrike">
                          <a:solidFill>
                            <a:schemeClr val="accent6">
                              <a:lumMod val="50000"/>
                            </a:schemeClr>
                          </a:solidFill>
                          <a:effectLst/>
                          <a:latin typeface="Abel" panose="02000506030000020004" pitchFamily="2" charset="0"/>
                        </a:rPr>
                        <a:t>EXTWALL</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Exterior wall type</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3871952782"/>
                  </a:ext>
                </a:extLst>
              </a:tr>
              <a:tr h="173828">
                <a:tc>
                  <a:txBody>
                    <a:bodyPr/>
                    <a:lstStyle/>
                    <a:p>
                      <a:pPr algn="l" rtl="0" fontAlgn="ctr"/>
                      <a:r>
                        <a:rPr lang="en-GB" sz="1500" b="0" i="0" u="none" strike="noStrike">
                          <a:solidFill>
                            <a:schemeClr val="accent6">
                              <a:lumMod val="50000"/>
                            </a:schemeClr>
                          </a:solidFill>
                          <a:effectLst/>
                          <a:latin typeface="Abel" panose="02000506030000020004" pitchFamily="2" charset="0"/>
                        </a:rPr>
                        <a:t>ROOF</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Roof type</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2823430856"/>
                  </a:ext>
                </a:extLst>
              </a:tr>
            </a:tbl>
          </a:graphicData>
        </a:graphic>
      </p:graphicFrame>
      <p:graphicFrame>
        <p:nvGraphicFramePr>
          <p:cNvPr id="8" name="Table 7">
            <a:extLst>
              <a:ext uri="{FF2B5EF4-FFF2-40B4-BE49-F238E27FC236}">
                <a16:creationId xmlns:a16="http://schemas.microsoft.com/office/drawing/2014/main" id="{9B1BB32C-C68D-5D4D-B139-3A6F533FEB5E}"/>
              </a:ext>
            </a:extLst>
          </p:cNvPr>
          <p:cNvGraphicFramePr>
            <a:graphicFrameLocks noGrp="1"/>
          </p:cNvGraphicFramePr>
          <p:nvPr>
            <p:extLst>
              <p:ext uri="{D42A27DB-BD31-4B8C-83A1-F6EECF244321}">
                <p14:modId xmlns:p14="http://schemas.microsoft.com/office/powerpoint/2010/main" val="3506817148"/>
              </p:ext>
            </p:extLst>
          </p:nvPr>
        </p:nvGraphicFramePr>
        <p:xfrm>
          <a:off x="4572000" y="976260"/>
          <a:ext cx="4381513" cy="3995023"/>
        </p:xfrm>
        <a:graphic>
          <a:graphicData uri="http://schemas.openxmlformats.org/drawingml/2006/table">
            <a:tbl>
              <a:tblPr firstRow="1" bandRow="1"/>
              <a:tblGrid>
                <a:gridCol w="1934678">
                  <a:extLst>
                    <a:ext uri="{9D8B030D-6E8A-4147-A177-3AD203B41FA5}">
                      <a16:colId xmlns:a16="http://schemas.microsoft.com/office/drawing/2014/main" val="3206659181"/>
                    </a:ext>
                  </a:extLst>
                </a:gridCol>
                <a:gridCol w="2446835">
                  <a:extLst>
                    <a:ext uri="{9D8B030D-6E8A-4147-A177-3AD203B41FA5}">
                      <a16:colId xmlns:a16="http://schemas.microsoft.com/office/drawing/2014/main" val="2995857640"/>
                    </a:ext>
                  </a:extLst>
                </a:gridCol>
              </a:tblGrid>
              <a:tr h="140130">
                <a:tc>
                  <a:txBody>
                    <a:bodyPr/>
                    <a:lstStyle/>
                    <a:p>
                      <a:pPr algn="ctr" rtl="0" fontAlgn="ctr"/>
                      <a:r>
                        <a:rPr lang="en-GB" sz="1500" b="0" i="0" u="none" strike="noStrike">
                          <a:solidFill>
                            <a:srgbClr val="292C35"/>
                          </a:solidFill>
                          <a:effectLst/>
                          <a:latin typeface="Abel" panose="02000506030000020004" pitchFamily="2" charset="0"/>
                        </a:rPr>
                        <a:t>Feature</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DCAE52"/>
                    </a:solidFill>
                  </a:tcPr>
                </a:tc>
                <a:tc>
                  <a:txBody>
                    <a:bodyPr/>
                    <a:lstStyle/>
                    <a:p>
                      <a:pPr algn="ctr" rtl="0" fontAlgn="ctr"/>
                      <a:r>
                        <a:rPr lang="en-GB" sz="1500" b="0" i="0" u="none" strike="noStrike">
                          <a:solidFill>
                            <a:srgbClr val="292C35"/>
                          </a:solidFill>
                          <a:effectLst/>
                          <a:latin typeface="Abel" panose="02000506030000020004" pitchFamily="2" charset="0"/>
                        </a:rPr>
                        <a:t>Description</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DCAE52"/>
                    </a:solidFill>
                  </a:tcPr>
                </a:tc>
                <a:extLst>
                  <a:ext uri="{0D108BD9-81ED-4DB2-BD59-A6C34878D82A}">
                    <a16:rowId xmlns:a16="http://schemas.microsoft.com/office/drawing/2014/main" val="421525646"/>
                  </a:ext>
                </a:extLst>
              </a:tr>
              <a:tr h="140130">
                <a:tc>
                  <a:txBody>
                    <a:bodyPr/>
                    <a:lstStyle/>
                    <a:p>
                      <a:pPr algn="l" rtl="0" fontAlgn="ctr"/>
                      <a:r>
                        <a:rPr lang="en-GB" sz="1500" b="0" i="0" u="none" strike="noStrike" dirty="0">
                          <a:solidFill>
                            <a:schemeClr val="accent6">
                              <a:lumMod val="50000"/>
                            </a:schemeClr>
                          </a:solidFill>
                          <a:effectLst/>
                          <a:latin typeface="Abel" panose="02000506030000020004" pitchFamily="2" charset="0"/>
                        </a:rPr>
                        <a:t>INTWALL</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Interior wall type</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295960043"/>
                  </a:ext>
                </a:extLst>
              </a:tr>
              <a:tr h="140130">
                <a:tc>
                  <a:txBody>
                    <a:bodyPr/>
                    <a:lstStyle/>
                    <a:p>
                      <a:pPr algn="l" rtl="0" fontAlgn="ctr"/>
                      <a:r>
                        <a:rPr lang="en-GB" sz="1500" b="0" i="0" u="none" strike="noStrike" dirty="0">
                          <a:solidFill>
                            <a:schemeClr val="accent6">
                              <a:lumMod val="50000"/>
                            </a:schemeClr>
                          </a:solidFill>
                          <a:effectLst/>
                          <a:latin typeface="Abel" panose="02000506030000020004" pitchFamily="2" charset="0"/>
                        </a:rPr>
                        <a:t>SOURCE</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a:solidFill>
                            <a:schemeClr val="accent6">
                              <a:lumMod val="50000"/>
                            </a:schemeClr>
                          </a:solidFill>
                          <a:effectLst/>
                          <a:latin typeface="Abel" panose="02000506030000020004" pitchFamily="2" charset="0"/>
                        </a:rPr>
                        <a:t>Raw data source</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07624425"/>
                  </a:ext>
                </a:extLst>
              </a:tr>
              <a:tr h="140130">
                <a:tc>
                  <a:txBody>
                    <a:bodyPr/>
                    <a:lstStyle/>
                    <a:p>
                      <a:pPr algn="l" rtl="0" fontAlgn="ctr"/>
                      <a:r>
                        <a:rPr lang="en-GB" sz="1500" b="0" i="0" u="none" strike="noStrike" dirty="0">
                          <a:solidFill>
                            <a:schemeClr val="accent6">
                              <a:lumMod val="50000"/>
                            </a:schemeClr>
                          </a:solidFill>
                          <a:effectLst/>
                          <a:latin typeface="Abel" panose="02000506030000020004" pitchFamily="2" charset="0"/>
                        </a:rPr>
                        <a:t>FULLADDRESS</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a:solidFill>
                            <a:schemeClr val="accent6">
                              <a:lumMod val="50000"/>
                            </a:schemeClr>
                          </a:solidFill>
                          <a:effectLst/>
                          <a:latin typeface="Abel" panose="02000506030000020004" pitchFamily="2" charset="0"/>
                        </a:rPr>
                        <a:t>Full street address</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627529163"/>
                  </a:ext>
                </a:extLst>
              </a:tr>
              <a:tr h="140130">
                <a:tc>
                  <a:txBody>
                    <a:bodyPr/>
                    <a:lstStyle/>
                    <a:p>
                      <a:pPr algn="l" rtl="0" fontAlgn="ctr"/>
                      <a:r>
                        <a:rPr lang="en-GB" sz="1500" b="0" i="0" u="none" strike="noStrike" dirty="0">
                          <a:solidFill>
                            <a:schemeClr val="accent6">
                              <a:lumMod val="50000"/>
                            </a:schemeClr>
                          </a:solidFill>
                          <a:effectLst/>
                          <a:latin typeface="Abel" panose="02000506030000020004" pitchFamily="2" charset="0"/>
                        </a:rPr>
                        <a:t>CITY</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a:solidFill>
                            <a:schemeClr val="accent6">
                              <a:lumMod val="50000"/>
                            </a:schemeClr>
                          </a:solidFill>
                          <a:effectLst/>
                          <a:latin typeface="Abel" panose="02000506030000020004" pitchFamily="2" charset="0"/>
                        </a:rPr>
                        <a:t>City</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866526150"/>
                  </a:ext>
                </a:extLst>
              </a:tr>
              <a:tr h="140130">
                <a:tc>
                  <a:txBody>
                    <a:bodyPr/>
                    <a:lstStyle/>
                    <a:p>
                      <a:pPr algn="l" rtl="0" fontAlgn="ctr"/>
                      <a:r>
                        <a:rPr lang="en-GB" sz="1500" b="0" i="0" u="none" strike="noStrike" dirty="0">
                          <a:solidFill>
                            <a:schemeClr val="accent6">
                              <a:lumMod val="50000"/>
                            </a:schemeClr>
                          </a:solidFill>
                          <a:effectLst/>
                          <a:latin typeface="Abel" panose="02000506030000020004" pitchFamily="2" charset="0"/>
                        </a:rPr>
                        <a:t>STATE</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a:solidFill>
                            <a:schemeClr val="accent6">
                              <a:lumMod val="50000"/>
                            </a:schemeClr>
                          </a:solidFill>
                          <a:effectLst/>
                          <a:latin typeface="Abel" panose="02000506030000020004" pitchFamily="2" charset="0"/>
                        </a:rPr>
                        <a:t>State</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462465876"/>
                  </a:ext>
                </a:extLst>
              </a:tr>
              <a:tr h="271039">
                <a:tc>
                  <a:txBody>
                    <a:bodyPr/>
                    <a:lstStyle/>
                    <a:p>
                      <a:pPr algn="l" rtl="0" fontAlgn="ctr"/>
                      <a:r>
                        <a:rPr lang="en-GB" sz="1500" b="0" i="0" u="none" strike="noStrike" dirty="0">
                          <a:solidFill>
                            <a:schemeClr val="accent6">
                              <a:lumMod val="50000"/>
                            </a:schemeClr>
                          </a:solidFill>
                          <a:effectLst/>
                          <a:latin typeface="Abel" panose="02000506030000020004" pitchFamily="2" charset="0"/>
                        </a:rPr>
                        <a:t>NATIONALGRID</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Address location national grid coordinate spatial address</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745584048"/>
                  </a:ext>
                </a:extLst>
              </a:tr>
              <a:tr h="140130">
                <a:tc>
                  <a:txBody>
                    <a:bodyPr/>
                    <a:lstStyle/>
                    <a:p>
                      <a:pPr algn="l" rtl="0" fontAlgn="ctr"/>
                      <a:r>
                        <a:rPr lang="en-GB" sz="1500" b="0" i="0" u="none" strike="noStrike">
                          <a:solidFill>
                            <a:schemeClr val="accent6">
                              <a:lumMod val="50000"/>
                            </a:schemeClr>
                          </a:solidFill>
                          <a:effectLst/>
                          <a:latin typeface="Abel" panose="02000506030000020004" pitchFamily="2" charset="0"/>
                        </a:rPr>
                        <a:t>ASSESSMENT_NBHD</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dirty="0" err="1">
                          <a:solidFill>
                            <a:schemeClr val="accent6">
                              <a:lumMod val="50000"/>
                            </a:schemeClr>
                          </a:solidFill>
                          <a:effectLst/>
                          <a:latin typeface="Abel" panose="02000506030000020004" pitchFamily="2" charset="0"/>
                        </a:rPr>
                        <a:t>Neighborhood</a:t>
                      </a:r>
                      <a:r>
                        <a:rPr lang="en-GB" sz="1500" b="0" i="0" u="none" strike="noStrike" dirty="0">
                          <a:solidFill>
                            <a:schemeClr val="accent6">
                              <a:lumMod val="50000"/>
                            </a:schemeClr>
                          </a:solidFill>
                          <a:effectLst/>
                          <a:latin typeface="Abel" panose="02000506030000020004" pitchFamily="2" charset="0"/>
                        </a:rPr>
                        <a:t> ID</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22559166"/>
                  </a:ext>
                </a:extLst>
              </a:tr>
              <a:tr h="271039">
                <a:tc>
                  <a:txBody>
                    <a:bodyPr/>
                    <a:lstStyle/>
                    <a:p>
                      <a:pPr algn="l" rtl="0" fontAlgn="ctr"/>
                      <a:r>
                        <a:rPr lang="en-GB" sz="1500" b="0" i="0" u="none" strike="noStrike">
                          <a:solidFill>
                            <a:schemeClr val="accent6">
                              <a:lumMod val="50000"/>
                            </a:schemeClr>
                          </a:solidFill>
                          <a:effectLst/>
                          <a:latin typeface="Abel" panose="02000506030000020004" pitchFamily="2" charset="0"/>
                        </a:rPr>
                        <a:t>ASSESSMENT_SUBNBHD</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dirty="0" err="1">
                          <a:solidFill>
                            <a:schemeClr val="accent6">
                              <a:lumMod val="50000"/>
                            </a:schemeClr>
                          </a:solidFill>
                          <a:effectLst/>
                          <a:latin typeface="Abel" panose="02000506030000020004" pitchFamily="2" charset="0"/>
                        </a:rPr>
                        <a:t>Subneighborhood</a:t>
                      </a:r>
                      <a:r>
                        <a:rPr lang="en-GB" sz="1500" b="0" i="0" u="none" strike="noStrike" dirty="0">
                          <a:solidFill>
                            <a:schemeClr val="accent6">
                              <a:lumMod val="50000"/>
                            </a:schemeClr>
                          </a:solidFill>
                          <a:effectLst/>
                          <a:latin typeface="Abel" panose="02000506030000020004" pitchFamily="2" charset="0"/>
                        </a:rPr>
                        <a:t> ID</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309624651"/>
                  </a:ext>
                </a:extLst>
              </a:tr>
              <a:tr h="140130">
                <a:tc>
                  <a:txBody>
                    <a:bodyPr/>
                    <a:lstStyle/>
                    <a:p>
                      <a:pPr algn="l" rtl="0" fontAlgn="ctr"/>
                      <a:r>
                        <a:rPr lang="en-GB" sz="1500" b="0" i="0" u="none" strike="noStrike">
                          <a:solidFill>
                            <a:schemeClr val="accent6">
                              <a:lumMod val="50000"/>
                            </a:schemeClr>
                          </a:solidFill>
                          <a:effectLst/>
                          <a:latin typeface="Abel" panose="02000506030000020004" pitchFamily="2" charset="0"/>
                        </a:rPr>
                        <a:t>CENSUS_BLOCK</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Census block</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458971447"/>
                  </a:ext>
                </a:extLst>
              </a:tr>
              <a:tr h="271039">
                <a:tc>
                  <a:txBody>
                    <a:bodyPr/>
                    <a:lstStyle/>
                    <a:p>
                      <a:pPr algn="l" rtl="0" fontAlgn="ctr"/>
                      <a:r>
                        <a:rPr lang="en-GB" sz="1500" b="0" i="0" u="none" strike="noStrike">
                          <a:solidFill>
                            <a:schemeClr val="accent6">
                              <a:lumMod val="50000"/>
                            </a:schemeClr>
                          </a:solidFill>
                          <a:effectLst/>
                          <a:latin typeface="Abel" panose="02000506030000020004" pitchFamily="2" charset="0"/>
                        </a:rPr>
                        <a:t>WARD</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Ward (district is divided into eight wards, each with approximately 75,000 residents)</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280247295"/>
                  </a:ext>
                </a:extLst>
              </a:tr>
              <a:tr h="271039">
                <a:tc>
                  <a:txBody>
                    <a:bodyPr/>
                    <a:lstStyle/>
                    <a:p>
                      <a:pPr algn="l" rtl="0" fontAlgn="ctr"/>
                      <a:r>
                        <a:rPr lang="en-GB" sz="1500" b="0" i="0" u="none" strike="noStrike">
                          <a:solidFill>
                            <a:schemeClr val="accent6">
                              <a:lumMod val="50000"/>
                            </a:schemeClr>
                          </a:solidFill>
                          <a:effectLst/>
                          <a:latin typeface="Abel" panose="02000506030000020004" pitchFamily="2" charset="0"/>
                        </a:rPr>
                        <a:t>SQUARE</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Square (Part of Square Suffix Lot (SSL) an address identifier in DC)</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225439833"/>
                  </a:ext>
                </a:extLst>
              </a:tr>
              <a:tr h="140130">
                <a:tc>
                  <a:txBody>
                    <a:bodyPr/>
                    <a:lstStyle/>
                    <a:p>
                      <a:pPr algn="l" rtl="0" fontAlgn="ctr"/>
                      <a:r>
                        <a:rPr lang="en-GB" sz="1500" b="0" i="0" u="none" strike="noStrike">
                          <a:solidFill>
                            <a:schemeClr val="accent6">
                              <a:lumMod val="50000"/>
                            </a:schemeClr>
                          </a:solidFill>
                          <a:effectLst/>
                          <a:latin typeface="Abel" panose="02000506030000020004" pitchFamily="2" charset="0"/>
                        </a:rPr>
                        <a:t>QUADRANT</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City quadrant (NE, SE, SW, NW)</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31107366"/>
                  </a:ext>
                </a:extLst>
              </a:tr>
            </a:tbl>
          </a:graphicData>
        </a:graphic>
      </p:graphicFrame>
    </p:spTree>
    <p:extLst>
      <p:ext uri="{BB962C8B-B14F-4D97-AF65-F5344CB8AC3E}">
        <p14:creationId xmlns:p14="http://schemas.microsoft.com/office/powerpoint/2010/main" val="3758119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5"/>
          <p:cNvSpPr txBox="1">
            <a:spLocks noGrp="1"/>
          </p:cNvSpPr>
          <p:nvPr>
            <p:ph type="title"/>
          </p:nvPr>
        </p:nvSpPr>
        <p:spPr>
          <a:xfrm>
            <a:off x="2716500" y="275378"/>
            <a:ext cx="3711000" cy="39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chemeClr val="accent6">
                    <a:lumMod val="50000"/>
                  </a:schemeClr>
                </a:solidFill>
              </a:rPr>
              <a:t>Splitting Dataset</a:t>
            </a:r>
            <a:endParaRPr sz="2800" b="1" dirty="0">
              <a:solidFill>
                <a:schemeClr val="accent6">
                  <a:lumMod val="50000"/>
                </a:schemeClr>
              </a:solidFill>
            </a:endParaRPr>
          </a:p>
        </p:txBody>
      </p:sp>
      <p:sp>
        <p:nvSpPr>
          <p:cNvPr id="399" name="Google Shape;399;p35"/>
          <p:cNvSpPr txBox="1">
            <a:spLocks noGrp="1"/>
          </p:cNvSpPr>
          <p:nvPr>
            <p:ph type="subTitle" idx="1"/>
          </p:nvPr>
        </p:nvSpPr>
        <p:spPr>
          <a:xfrm>
            <a:off x="1326391" y="3170116"/>
            <a:ext cx="6471118" cy="10866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6">
                    <a:lumMod val="60000"/>
                    <a:lumOff val="40000"/>
                  </a:schemeClr>
                </a:solidFill>
              </a:rPr>
              <a:t>Before we do EDA and preprocessing, we </a:t>
            </a:r>
            <a:r>
              <a:rPr lang="en" b="1" dirty="0">
                <a:solidFill>
                  <a:schemeClr val="accent6">
                    <a:lumMod val="60000"/>
                    <a:lumOff val="40000"/>
                  </a:schemeClr>
                </a:solidFill>
              </a:rPr>
              <a:t>split</a:t>
            </a:r>
            <a:r>
              <a:rPr lang="en" dirty="0">
                <a:solidFill>
                  <a:schemeClr val="accent6">
                    <a:lumMod val="60000"/>
                    <a:lumOff val="40000"/>
                  </a:schemeClr>
                </a:solidFill>
              </a:rPr>
              <a:t> the data based on </a:t>
            </a:r>
            <a:r>
              <a:rPr lang="en" b="1" dirty="0">
                <a:solidFill>
                  <a:schemeClr val="accent6">
                    <a:lumMod val="60000"/>
                    <a:lumOff val="40000"/>
                  </a:schemeClr>
                </a:solidFill>
              </a:rPr>
              <a:t>SALEDATE</a:t>
            </a:r>
            <a:r>
              <a:rPr lang="en" dirty="0">
                <a:solidFill>
                  <a:schemeClr val="accent6">
                    <a:lumMod val="60000"/>
                    <a:lumOff val="40000"/>
                  </a:schemeClr>
                </a:solidFill>
              </a:rPr>
              <a:t> to </a:t>
            </a:r>
            <a:r>
              <a:rPr lang="en" b="1" dirty="0">
                <a:solidFill>
                  <a:schemeClr val="accent6">
                    <a:lumMod val="60000"/>
                    <a:lumOff val="40000"/>
                  </a:schemeClr>
                </a:solidFill>
              </a:rPr>
              <a:t>simulate real world condition</a:t>
            </a:r>
            <a:r>
              <a:rPr lang="en" dirty="0">
                <a:solidFill>
                  <a:schemeClr val="accent6">
                    <a:lumMod val="60000"/>
                    <a:lumOff val="40000"/>
                  </a:schemeClr>
                </a:solidFill>
              </a:rPr>
              <a:t>, where we </a:t>
            </a:r>
            <a:r>
              <a:rPr lang="en" b="1" dirty="0">
                <a:solidFill>
                  <a:schemeClr val="accent6">
                    <a:lumMod val="60000"/>
                    <a:lumOff val="40000"/>
                  </a:schemeClr>
                </a:solidFill>
              </a:rPr>
              <a:t>have past data </a:t>
            </a:r>
            <a:r>
              <a:rPr lang="en" dirty="0">
                <a:solidFill>
                  <a:schemeClr val="accent6">
                    <a:lumMod val="60000"/>
                    <a:lumOff val="40000"/>
                  </a:schemeClr>
                </a:solidFill>
              </a:rPr>
              <a:t>to </a:t>
            </a:r>
            <a:r>
              <a:rPr lang="en" b="1" dirty="0">
                <a:solidFill>
                  <a:schemeClr val="accent6">
                    <a:lumMod val="60000"/>
                    <a:lumOff val="40000"/>
                  </a:schemeClr>
                </a:solidFill>
              </a:rPr>
              <a:t>predict the future</a:t>
            </a:r>
            <a:r>
              <a:rPr lang="en" dirty="0">
                <a:solidFill>
                  <a:schemeClr val="accent6">
                    <a:lumMod val="60000"/>
                    <a:lumOff val="40000"/>
                  </a:schemeClr>
                </a:solidFill>
              </a:rPr>
              <a:t>.</a:t>
            </a:r>
            <a:endParaRPr dirty="0">
              <a:solidFill>
                <a:schemeClr val="accent6">
                  <a:lumMod val="60000"/>
                  <a:lumOff val="40000"/>
                </a:schemeClr>
              </a:solidFill>
            </a:endParaRPr>
          </a:p>
        </p:txBody>
      </p:sp>
      <p:grpSp>
        <p:nvGrpSpPr>
          <p:cNvPr id="12" name="Group 11">
            <a:extLst>
              <a:ext uri="{FF2B5EF4-FFF2-40B4-BE49-F238E27FC236}">
                <a16:creationId xmlns:a16="http://schemas.microsoft.com/office/drawing/2014/main" id="{A399AAA3-0112-9D4F-9E73-47A09C991541}"/>
              </a:ext>
            </a:extLst>
          </p:cNvPr>
          <p:cNvGrpSpPr/>
          <p:nvPr/>
        </p:nvGrpSpPr>
        <p:grpSpPr>
          <a:xfrm>
            <a:off x="2259531" y="2277692"/>
            <a:ext cx="4624938" cy="240631"/>
            <a:chOff x="1520792" y="1607418"/>
            <a:chExt cx="4624938" cy="240631"/>
          </a:xfrm>
        </p:grpSpPr>
        <p:cxnSp>
          <p:nvCxnSpPr>
            <p:cNvPr id="6" name="Straight Connector 5">
              <a:extLst>
                <a:ext uri="{FF2B5EF4-FFF2-40B4-BE49-F238E27FC236}">
                  <a16:creationId xmlns:a16="http://schemas.microsoft.com/office/drawing/2014/main" id="{AE818D27-F7C7-BD40-8A6F-8CFBF3C4CD9A}"/>
                </a:ext>
              </a:extLst>
            </p:cNvPr>
            <p:cNvCxnSpPr>
              <a:cxnSpLocks/>
            </p:cNvCxnSpPr>
            <p:nvPr/>
          </p:nvCxnSpPr>
          <p:spPr>
            <a:xfrm>
              <a:off x="1626669" y="1727734"/>
              <a:ext cx="4398746"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25DA5059-993F-354B-9A3E-61119F7663C1}"/>
                </a:ext>
              </a:extLst>
            </p:cNvPr>
            <p:cNvSpPr/>
            <p:nvPr/>
          </p:nvSpPr>
          <p:spPr>
            <a:xfrm>
              <a:off x="1520792" y="1607418"/>
              <a:ext cx="240630" cy="2406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895C970-649A-F04E-8F42-25B56253537F}"/>
                </a:ext>
              </a:extLst>
            </p:cNvPr>
            <p:cNvSpPr/>
            <p:nvPr/>
          </p:nvSpPr>
          <p:spPr>
            <a:xfrm>
              <a:off x="5905099" y="1607418"/>
              <a:ext cx="240631" cy="2406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Google Shape;399;p35">
            <a:extLst>
              <a:ext uri="{FF2B5EF4-FFF2-40B4-BE49-F238E27FC236}">
                <a16:creationId xmlns:a16="http://schemas.microsoft.com/office/drawing/2014/main" id="{A96BB64A-1A69-D745-BF9D-E570F334549E}"/>
              </a:ext>
            </a:extLst>
          </p:cNvPr>
          <p:cNvSpPr txBox="1">
            <a:spLocks/>
          </p:cNvSpPr>
          <p:nvPr/>
        </p:nvSpPr>
        <p:spPr>
          <a:xfrm>
            <a:off x="1580950" y="2257733"/>
            <a:ext cx="731520" cy="3123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1400"/>
              <a:buFont typeface="Montserrat"/>
              <a:buNone/>
              <a:defRPr sz="16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9pPr>
          </a:lstStyle>
          <a:p>
            <a:pPr marL="0" indent="0"/>
            <a:r>
              <a:rPr lang="en-GB" dirty="0">
                <a:solidFill>
                  <a:schemeClr val="accent5"/>
                </a:solidFill>
              </a:rPr>
              <a:t>1947</a:t>
            </a:r>
          </a:p>
        </p:txBody>
      </p:sp>
      <p:sp>
        <p:nvSpPr>
          <p:cNvPr id="17" name="Google Shape;399;p35">
            <a:extLst>
              <a:ext uri="{FF2B5EF4-FFF2-40B4-BE49-F238E27FC236}">
                <a16:creationId xmlns:a16="http://schemas.microsoft.com/office/drawing/2014/main" id="{CE8822AF-4CB0-664D-B512-4451C585FCF4}"/>
              </a:ext>
            </a:extLst>
          </p:cNvPr>
          <p:cNvSpPr txBox="1">
            <a:spLocks/>
          </p:cNvSpPr>
          <p:nvPr/>
        </p:nvSpPr>
        <p:spPr>
          <a:xfrm>
            <a:off x="6884469" y="2257733"/>
            <a:ext cx="731520" cy="3123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1400"/>
              <a:buFont typeface="Montserrat"/>
              <a:buNone/>
              <a:defRPr sz="16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9pPr>
          </a:lstStyle>
          <a:p>
            <a:pPr marL="0" indent="0"/>
            <a:r>
              <a:rPr lang="en-GB" dirty="0">
                <a:solidFill>
                  <a:schemeClr val="accent5"/>
                </a:solidFill>
              </a:rPr>
              <a:t>2018</a:t>
            </a:r>
          </a:p>
        </p:txBody>
      </p:sp>
      <p:cxnSp>
        <p:nvCxnSpPr>
          <p:cNvPr id="18" name="Straight Connector 17">
            <a:extLst>
              <a:ext uri="{FF2B5EF4-FFF2-40B4-BE49-F238E27FC236}">
                <a16:creationId xmlns:a16="http://schemas.microsoft.com/office/drawing/2014/main" id="{048A15B3-3F2A-2343-917F-F12B9D1B1D79}"/>
              </a:ext>
            </a:extLst>
          </p:cNvPr>
          <p:cNvCxnSpPr>
            <a:cxnSpLocks/>
          </p:cNvCxnSpPr>
          <p:nvPr/>
        </p:nvCxnSpPr>
        <p:spPr>
          <a:xfrm>
            <a:off x="5515276" y="1843315"/>
            <a:ext cx="0" cy="824729"/>
          </a:xfrm>
          <a:prstGeom prst="line">
            <a:avLst/>
          </a:prstGeom>
          <a:ln w="28575">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FBC82F1-68ED-5A41-B6BD-ED60FD9D2C83}"/>
              </a:ext>
            </a:extLst>
          </p:cNvPr>
          <p:cNvCxnSpPr>
            <a:cxnSpLocks/>
          </p:cNvCxnSpPr>
          <p:nvPr/>
        </p:nvCxnSpPr>
        <p:spPr>
          <a:xfrm>
            <a:off x="2365408" y="2133313"/>
            <a:ext cx="3149868" cy="0"/>
          </a:xfrm>
          <a:prstGeom prst="straightConnector1">
            <a:avLst/>
          </a:prstGeom>
          <a:ln w="28575">
            <a:solidFill>
              <a:schemeClr val="accent5">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3ECB92D-0274-604C-B6C0-C6525A09F23C}"/>
              </a:ext>
            </a:extLst>
          </p:cNvPr>
          <p:cNvCxnSpPr>
            <a:cxnSpLocks/>
          </p:cNvCxnSpPr>
          <p:nvPr/>
        </p:nvCxnSpPr>
        <p:spPr>
          <a:xfrm>
            <a:off x="5515276" y="2133313"/>
            <a:ext cx="1248878" cy="0"/>
          </a:xfrm>
          <a:prstGeom prst="straightConnector1">
            <a:avLst/>
          </a:prstGeom>
          <a:ln w="28575">
            <a:solidFill>
              <a:schemeClr val="accent5">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Google Shape;399;p35">
            <a:extLst>
              <a:ext uri="{FF2B5EF4-FFF2-40B4-BE49-F238E27FC236}">
                <a16:creationId xmlns:a16="http://schemas.microsoft.com/office/drawing/2014/main" id="{DB7A6EF7-C72B-764E-AACD-2051A4AE74D9}"/>
              </a:ext>
            </a:extLst>
          </p:cNvPr>
          <p:cNvSpPr txBox="1">
            <a:spLocks/>
          </p:cNvSpPr>
          <p:nvPr/>
        </p:nvSpPr>
        <p:spPr>
          <a:xfrm>
            <a:off x="3193182" y="1843315"/>
            <a:ext cx="976959" cy="461665"/>
          </a:xfrm>
          <a:prstGeom prst="rect">
            <a:avLst/>
          </a:prstGeom>
          <a:solidFill>
            <a:srgbClr val="292C35"/>
          </a:solidFill>
          <a:ln>
            <a:noFill/>
          </a:ln>
        </p:spPr>
        <p:txBody>
          <a:bodyPr spcFirstLastPara="1" wrap="square" lIns="0" tIns="0" rIns="0" bIns="0" anchor="ctr" anchorCtr="0">
            <a:sp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1400"/>
              <a:buFont typeface="Montserrat"/>
              <a:buNone/>
              <a:defRPr sz="16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9pPr>
          </a:lstStyle>
          <a:p>
            <a:pPr marL="0" indent="0"/>
            <a:r>
              <a:rPr lang="en-GB" sz="1500" dirty="0">
                <a:solidFill>
                  <a:schemeClr val="accent5"/>
                </a:solidFill>
              </a:rPr>
              <a:t>Dev set</a:t>
            </a:r>
          </a:p>
          <a:p>
            <a:pPr marL="0" indent="0"/>
            <a:r>
              <a:rPr lang="en-GB" sz="1500" dirty="0">
                <a:solidFill>
                  <a:schemeClr val="accent5"/>
                </a:solidFill>
              </a:rPr>
              <a:t>80%</a:t>
            </a:r>
          </a:p>
        </p:txBody>
      </p:sp>
      <p:sp>
        <p:nvSpPr>
          <p:cNvPr id="31" name="Google Shape;399;p35">
            <a:extLst>
              <a:ext uri="{FF2B5EF4-FFF2-40B4-BE49-F238E27FC236}">
                <a16:creationId xmlns:a16="http://schemas.microsoft.com/office/drawing/2014/main" id="{6B47E791-054D-2947-B9BD-140E4D12ACEC}"/>
              </a:ext>
            </a:extLst>
          </p:cNvPr>
          <p:cNvSpPr txBox="1">
            <a:spLocks/>
          </p:cNvSpPr>
          <p:nvPr/>
        </p:nvSpPr>
        <p:spPr>
          <a:xfrm>
            <a:off x="5710798" y="1851171"/>
            <a:ext cx="834376" cy="461665"/>
          </a:xfrm>
          <a:prstGeom prst="rect">
            <a:avLst/>
          </a:prstGeom>
          <a:solidFill>
            <a:srgbClr val="292C35"/>
          </a:solidFill>
          <a:ln>
            <a:noFill/>
          </a:ln>
        </p:spPr>
        <p:txBody>
          <a:bodyPr spcFirstLastPara="1" wrap="square" lIns="0" tIns="0" rIns="0" bIns="0" anchor="ctr" anchorCtr="0">
            <a:sp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1400"/>
              <a:buFont typeface="Montserrat"/>
              <a:buNone/>
              <a:defRPr sz="16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9pPr>
          </a:lstStyle>
          <a:p>
            <a:pPr marL="0" indent="0"/>
            <a:r>
              <a:rPr lang="en-GB" sz="1500" dirty="0">
                <a:solidFill>
                  <a:schemeClr val="accent5"/>
                </a:solidFill>
              </a:rPr>
              <a:t>Test set</a:t>
            </a:r>
          </a:p>
          <a:p>
            <a:pPr marL="0" indent="0"/>
            <a:r>
              <a:rPr lang="en-GB" sz="1500" dirty="0">
                <a:solidFill>
                  <a:schemeClr val="accent5"/>
                </a:solidFill>
              </a:rPr>
              <a:t>20%</a:t>
            </a:r>
          </a:p>
        </p:txBody>
      </p:sp>
      <p:sp>
        <p:nvSpPr>
          <p:cNvPr id="32" name="Google Shape;399;p35">
            <a:extLst>
              <a:ext uri="{FF2B5EF4-FFF2-40B4-BE49-F238E27FC236}">
                <a16:creationId xmlns:a16="http://schemas.microsoft.com/office/drawing/2014/main" id="{0A901D4B-963B-B34E-AAFF-BD45A2669870}"/>
              </a:ext>
            </a:extLst>
          </p:cNvPr>
          <p:cNvSpPr txBox="1">
            <a:spLocks/>
          </p:cNvSpPr>
          <p:nvPr/>
        </p:nvSpPr>
        <p:spPr>
          <a:xfrm>
            <a:off x="3940342" y="1092803"/>
            <a:ext cx="1459821" cy="4246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1400"/>
              <a:buFont typeface="Montserrat"/>
              <a:buNone/>
              <a:defRPr sz="16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9pPr>
          </a:lstStyle>
          <a:p>
            <a:pPr marL="0" indent="0"/>
            <a:r>
              <a:rPr lang="en-GB" u="sng" dirty="0">
                <a:solidFill>
                  <a:schemeClr val="accent6">
                    <a:lumMod val="60000"/>
                    <a:lumOff val="40000"/>
                  </a:schemeClr>
                </a:solidFill>
              </a:rPr>
              <a:t>SALEDATE</a:t>
            </a:r>
          </a:p>
        </p:txBody>
      </p:sp>
    </p:spTree>
    <p:extLst>
      <p:ext uri="{BB962C8B-B14F-4D97-AF65-F5344CB8AC3E}">
        <p14:creationId xmlns:p14="http://schemas.microsoft.com/office/powerpoint/2010/main" val="1846109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92" name="Google Shape;692;p50"/>
          <p:cNvSpPr txBox="1">
            <a:spLocks noGrp="1"/>
          </p:cNvSpPr>
          <p:nvPr>
            <p:ph type="title"/>
          </p:nvPr>
        </p:nvSpPr>
        <p:spPr>
          <a:xfrm>
            <a:off x="1800616" y="201279"/>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Price Distribution</a:t>
            </a:r>
            <a:endParaRPr b="1" dirty="0">
              <a:solidFill>
                <a:schemeClr val="accent6">
                  <a:lumMod val="50000"/>
                </a:schemeClr>
              </a:solidFill>
            </a:endParaRPr>
          </a:p>
        </p:txBody>
      </p:sp>
      <p:pic>
        <p:nvPicPr>
          <p:cNvPr id="12" name="Picture 11">
            <a:extLst>
              <a:ext uri="{FF2B5EF4-FFF2-40B4-BE49-F238E27FC236}">
                <a16:creationId xmlns:a16="http://schemas.microsoft.com/office/drawing/2014/main" id="{D07BB81C-BD2E-1045-AEB4-542A7D80D20A}"/>
              </a:ext>
            </a:extLst>
          </p:cNvPr>
          <p:cNvPicPr>
            <a:picLocks noChangeAspect="1"/>
          </p:cNvPicPr>
          <p:nvPr/>
        </p:nvPicPr>
        <p:blipFill rotWithShape="1">
          <a:blip r:embed="rId3"/>
          <a:srcRect t="6582"/>
          <a:stretch/>
        </p:blipFill>
        <p:spPr>
          <a:xfrm>
            <a:off x="387350" y="944545"/>
            <a:ext cx="8369300" cy="3108410"/>
          </a:xfrm>
          <a:prstGeom prst="rect">
            <a:avLst/>
          </a:prstGeom>
        </p:spPr>
      </p:pic>
      <p:sp>
        <p:nvSpPr>
          <p:cNvPr id="55" name="Google Shape;774;p52">
            <a:extLst>
              <a:ext uri="{FF2B5EF4-FFF2-40B4-BE49-F238E27FC236}">
                <a16:creationId xmlns:a16="http://schemas.microsoft.com/office/drawing/2014/main" id="{3AD4D7D3-11DC-2D4E-9C37-1829255C5A38}"/>
              </a:ext>
            </a:extLst>
          </p:cNvPr>
          <p:cNvSpPr txBox="1">
            <a:spLocks/>
          </p:cNvSpPr>
          <p:nvPr/>
        </p:nvSpPr>
        <p:spPr>
          <a:xfrm>
            <a:off x="561366" y="4201755"/>
            <a:ext cx="8332567" cy="740466"/>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None/>
            </a:pPr>
            <a:r>
              <a:rPr lang="en-US" sz="1500" dirty="0">
                <a:solidFill>
                  <a:schemeClr val="accent6">
                    <a:lumMod val="50000"/>
                  </a:schemeClr>
                </a:solidFill>
              </a:rPr>
              <a:t>The chart shows the distribution of the price appears to be </a:t>
            </a:r>
            <a:r>
              <a:rPr lang="en-US" sz="1500" b="1" dirty="0">
                <a:solidFill>
                  <a:schemeClr val="accent6">
                    <a:lumMod val="50000"/>
                  </a:schemeClr>
                </a:solidFill>
              </a:rPr>
              <a:t>right-skewed</a:t>
            </a:r>
            <a:r>
              <a:rPr lang="en-US" sz="1500" dirty="0">
                <a:solidFill>
                  <a:schemeClr val="accent6">
                    <a:lumMod val="50000"/>
                  </a:schemeClr>
                </a:solidFill>
              </a:rPr>
              <a:t>. The range of the most expensive properties to the median, seems to be far higher than the gap to the lowest. This can reflect to the inequality of DC citizen.</a:t>
            </a:r>
          </a:p>
        </p:txBody>
      </p:sp>
    </p:spTree>
    <p:extLst>
      <p:ext uri="{BB962C8B-B14F-4D97-AF65-F5344CB8AC3E}">
        <p14:creationId xmlns:p14="http://schemas.microsoft.com/office/powerpoint/2010/main" val="579541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2" name="Google Shape;392;p34"/>
          <p:cNvSpPr txBox="1">
            <a:spLocks noGrp="1"/>
          </p:cNvSpPr>
          <p:nvPr>
            <p:ph type="title"/>
          </p:nvPr>
        </p:nvSpPr>
        <p:spPr>
          <a:xfrm>
            <a:off x="1996975" y="241326"/>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Price Mapping by Location</a:t>
            </a:r>
            <a:endParaRPr b="1" dirty="0">
              <a:solidFill>
                <a:schemeClr val="accent6">
                  <a:lumMod val="50000"/>
                </a:schemeClr>
              </a:solidFill>
            </a:endParaRPr>
          </a:p>
        </p:txBody>
      </p:sp>
      <p:sp>
        <p:nvSpPr>
          <p:cNvPr id="5" name="Google Shape;774;p52">
            <a:extLst>
              <a:ext uri="{FF2B5EF4-FFF2-40B4-BE49-F238E27FC236}">
                <a16:creationId xmlns:a16="http://schemas.microsoft.com/office/drawing/2014/main" id="{679390D8-C731-8E45-8826-7FC8DF2399AC}"/>
              </a:ext>
            </a:extLst>
          </p:cNvPr>
          <p:cNvSpPr txBox="1">
            <a:spLocks/>
          </p:cNvSpPr>
          <p:nvPr/>
        </p:nvSpPr>
        <p:spPr>
          <a:xfrm>
            <a:off x="261282" y="4011662"/>
            <a:ext cx="8332567" cy="807865"/>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lgn="ctr">
              <a:buNone/>
            </a:pPr>
            <a:endParaRPr lang="en-US" sz="1500" dirty="0">
              <a:solidFill>
                <a:schemeClr val="accent6">
                  <a:lumMod val="50000"/>
                </a:schemeClr>
              </a:solidFill>
            </a:endParaRPr>
          </a:p>
          <a:p>
            <a:pPr marL="139700" indent="0" algn="ctr">
              <a:buNone/>
            </a:pPr>
            <a:r>
              <a:rPr lang="en-US" sz="1500" dirty="0">
                <a:solidFill>
                  <a:schemeClr val="accent6">
                    <a:lumMod val="50000"/>
                  </a:schemeClr>
                </a:solidFill>
              </a:rPr>
              <a:t>The left map indicates the </a:t>
            </a:r>
            <a:r>
              <a:rPr lang="en-US" sz="1500" b="1" dirty="0">
                <a:solidFill>
                  <a:schemeClr val="accent6">
                    <a:lumMod val="50000"/>
                  </a:schemeClr>
                </a:solidFill>
              </a:rPr>
              <a:t>price distribution of residential </a:t>
            </a:r>
            <a:r>
              <a:rPr lang="en-US" sz="1500" dirty="0">
                <a:solidFill>
                  <a:schemeClr val="accent6">
                    <a:lumMod val="50000"/>
                  </a:schemeClr>
                </a:solidFill>
              </a:rPr>
              <a:t>seems </a:t>
            </a:r>
            <a:r>
              <a:rPr lang="en-US" sz="1500" b="1" dirty="0">
                <a:solidFill>
                  <a:schemeClr val="accent6">
                    <a:lumMod val="50000"/>
                  </a:schemeClr>
                </a:solidFill>
              </a:rPr>
              <a:t>different</a:t>
            </a:r>
            <a:r>
              <a:rPr lang="en-US" sz="1500" dirty="0">
                <a:solidFill>
                  <a:schemeClr val="accent6">
                    <a:lumMod val="50000"/>
                  </a:schemeClr>
                </a:solidFill>
              </a:rPr>
              <a:t> in </a:t>
            </a:r>
            <a:r>
              <a:rPr lang="en-US" sz="1500" b="1" dirty="0">
                <a:solidFill>
                  <a:schemeClr val="accent6">
                    <a:lumMod val="50000"/>
                  </a:schemeClr>
                </a:solidFill>
              </a:rPr>
              <a:t>each location</a:t>
            </a:r>
            <a:r>
              <a:rPr lang="en-US" sz="1500" dirty="0">
                <a:solidFill>
                  <a:schemeClr val="accent6">
                    <a:lumMod val="50000"/>
                  </a:schemeClr>
                </a:solidFill>
              </a:rPr>
              <a:t>. We can also see the image from DC government entitled </a:t>
            </a:r>
            <a:r>
              <a:rPr lang="en-US" sz="1500" b="1" dirty="0">
                <a:solidFill>
                  <a:schemeClr val="accent6">
                    <a:lumMod val="50000"/>
                  </a:schemeClr>
                </a:solidFill>
              </a:rPr>
              <a:t>Median Household Income</a:t>
            </a:r>
            <a:r>
              <a:rPr lang="en-US" sz="1500" dirty="0">
                <a:solidFill>
                  <a:schemeClr val="accent6">
                    <a:lumMod val="50000"/>
                  </a:schemeClr>
                </a:solidFill>
              </a:rPr>
              <a:t> on the right. It appears </a:t>
            </a:r>
            <a:r>
              <a:rPr lang="en-US" sz="1500" b="1" dirty="0">
                <a:solidFill>
                  <a:schemeClr val="accent6">
                    <a:lumMod val="50000"/>
                  </a:schemeClr>
                </a:solidFill>
              </a:rPr>
              <a:t>the price distribution of properties reflects to the distribution of household income</a:t>
            </a:r>
            <a:r>
              <a:rPr lang="en-US" sz="1500" dirty="0">
                <a:solidFill>
                  <a:schemeClr val="accent6">
                    <a:lumMod val="50000"/>
                  </a:schemeClr>
                </a:solidFill>
              </a:rPr>
              <a:t>.</a:t>
            </a:r>
          </a:p>
        </p:txBody>
      </p:sp>
      <p:pic>
        <p:nvPicPr>
          <p:cNvPr id="9" name="Picture 8">
            <a:extLst>
              <a:ext uri="{FF2B5EF4-FFF2-40B4-BE49-F238E27FC236}">
                <a16:creationId xmlns:a16="http://schemas.microsoft.com/office/drawing/2014/main" id="{9AFEE8EF-BC68-9E41-8F96-E8C3FDE98E7A}"/>
              </a:ext>
            </a:extLst>
          </p:cNvPr>
          <p:cNvPicPr>
            <a:picLocks noChangeAspect="1"/>
          </p:cNvPicPr>
          <p:nvPr/>
        </p:nvPicPr>
        <p:blipFill rotWithShape="1">
          <a:blip r:embed="rId3"/>
          <a:srcRect t="9095" r="32040"/>
          <a:stretch/>
        </p:blipFill>
        <p:spPr>
          <a:xfrm>
            <a:off x="136741" y="961108"/>
            <a:ext cx="3470617" cy="3094952"/>
          </a:xfrm>
          <a:prstGeom prst="rect">
            <a:avLst/>
          </a:prstGeom>
        </p:spPr>
      </p:pic>
      <p:pic>
        <p:nvPicPr>
          <p:cNvPr id="13" name="Picture 12">
            <a:extLst>
              <a:ext uri="{FF2B5EF4-FFF2-40B4-BE49-F238E27FC236}">
                <a16:creationId xmlns:a16="http://schemas.microsoft.com/office/drawing/2014/main" id="{F1AD2BC5-3C54-B746-B728-72A0BE261476}"/>
              </a:ext>
            </a:extLst>
          </p:cNvPr>
          <p:cNvPicPr>
            <a:picLocks noChangeAspect="1"/>
          </p:cNvPicPr>
          <p:nvPr/>
        </p:nvPicPr>
        <p:blipFill rotWithShape="1">
          <a:blip r:embed="rId4"/>
          <a:srcRect t="4594" r="16900" b="-3557"/>
          <a:stretch/>
        </p:blipFill>
        <p:spPr>
          <a:xfrm>
            <a:off x="5706220" y="968274"/>
            <a:ext cx="2887629" cy="3094952"/>
          </a:xfrm>
          <a:prstGeom prst="rect">
            <a:avLst/>
          </a:prstGeom>
        </p:spPr>
      </p:pic>
      <p:sp>
        <p:nvSpPr>
          <p:cNvPr id="16" name="Google Shape;700;p50">
            <a:extLst>
              <a:ext uri="{FF2B5EF4-FFF2-40B4-BE49-F238E27FC236}">
                <a16:creationId xmlns:a16="http://schemas.microsoft.com/office/drawing/2014/main" id="{BCB0D2BC-BFAE-5C48-A4F4-80E1EF90A5E2}"/>
              </a:ext>
            </a:extLst>
          </p:cNvPr>
          <p:cNvSpPr txBox="1">
            <a:spLocks/>
          </p:cNvSpPr>
          <p:nvPr/>
        </p:nvSpPr>
        <p:spPr>
          <a:xfrm>
            <a:off x="1133520" y="672726"/>
            <a:ext cx="1556663" cy="3534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US" sz="1800" dirty="0">
                <a:solidFill>
                  <a:schemeClr val="accent6">
                    <a:lumMod val="50000"/>
                  </a:schemeClr>
                </a:solidFill>
                <a:latin typeface="Abel"/>
                <a:ea typeface="Abel"/>
                <a:cs typeface="Abel"/>
                <a:sym typeface="Abel"/>
              </a:rPr>
              <a:t>Price Mapping</a:t>
            </a:r>
          </a:p>
        </p:txBody>
      </p:sp>
      <p:sp>
        <p:nvSpPr>
          <p:cNvPr id="17" name="Google Shape;700;p50">
            <a:extLst>
              <a:ext uri="{FF2B5EF4-FFF2-40B4-BE49-F238E27FC236}">
                <a16:creationId xmlns:a16="http://schemas.microsoft.com/office/drawing/2014/main" id="{5A6D181F-4827-AE4A-9BC6-16B3D9D77319}"/>
              </a:ext>
            </a:extLst>
          </p:cNvPr>
          <p:cNvSpPr txBox="1">
            <a:spLocks/>
          </p:cNvSpPr>
          <p:nvPr/>
        </p:nvSpPr>
        <p:spPr>
          <a:xfrm>
            <a:off x="5574041" y="672726"/>
            <a:ext cx="3319892" cy="3534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US" sz="1600" dirty="0">
                <a:solidFill>
                  <a:schemeClr val="accent6">
                    <a:lumMod val="50000"/>
                  </a:schemeClr>
                </a:solidFill>
                <a:latin typeface="Abel"/>
                <a:ea typeface="Abel"/>
                <a:cs typeface="Abel"/>
                <a:sym typeface="Abel"/>
              </a:rPr>
              <a:t>Median Household Income </a:t>
            </a:r>
            <a:r>
              <a:rPr lang="en-US" dirty="0">
                <a:solidFill>
                  <a:schemeClr val="accent6">
                    <a:lumMod val="50000"/>
                  </a:schemeClr>
                </a:solidFill>
                <a:latin typeface="Abel"/>
                <a:ea typeface="Abel"/>
                <a:cs typeface="Abel"/>
                <a:sym typeface="Abel"/>
              </a:rPr>
              <a:t>(2014-2018)</a:t>
            </a:r>
            <a:endParaRPr lang="en-US" sz="1600" dirty="0">
              <a:solidFill>
                <a:schemeClr val="accent6">
                  <a:lumMod val="50000"/>
                </a:schemeClr>
              </a:solidFill>
              <a:latin typeface="Abel"/>
              <a:ea typeface="Abel"/>
              <a:cs typeface="Abel"/>
              <a:sym typeface="Abel"/>
            </a:endParaRPr>
          </a:p>
        </p:txBody>
      </p:sp>
      <p:pic>
        <p:nvPicPr>
          <p:cNvPr id="18" name="Picture 17">
            <a:extLst>
              <a:ext uri="{FF2B5EF4-FFF2-40B4-BE49-F238E27FC236}">
                <a16:creationId xmlns:a16="http://schemas.microsoft.com/office/drawing/2014/main" id="{F702AA26-403C-4C48-AE71-A450870C87F0}"/>
              </a:ext>
            </a:extLst>
          </p:cNvPr>
          <p:cNvPicPr>
            <a:picLocks noChangeAspect="1"/>
          </p:cNvPicPr>
          <p:nvPr/>
        </p:nvPicPr>
        <p:blipFill rotWithShape="1">
          <a:blip r:embed="rId3"/>
          <a:srcRect l="70317" t="11625" b="60336"/>
          <a:stretch/>
        </p:blipFill>
        <p:spPr>
          <a:xfrm>
            <a:off x="3607358" y="961108"/>
            <a:ext cx="1515874" cy="954594"/>
          </a:xfrm>
          <a:prstGeom prst="rect">
            <a:avLst/>
          </a:prstGeom>
        </p:spPr>
      </p:pic>
      <p:sp>
        <p:nvSpPr>
          <p:cNvPr id="15" name="TextBox 14">
            <a:extLst>
              <a:ext uri="{FF2B5EF4-FFF2-40B4-BE49-F238E27FC236}">
                <a16:creationId xmlns:a16="http://schemas.microsoft.com/office/drawing/2014/main" id="{83395572-C35D-A349-BB9F-CB7B45058778}"/>
              </a:ext>
            </a:extLst>
          </p:cNvPr>
          <p:cNvSpPr txBox="1"/>
          <p:nvPr/>
        </p:nvSpPr>
        <p:spPr>
          <a:xfrm>
            <a:off x="6992906" y="1877230"/>
            <a:ext cx="267628" cy="76944"/>
          </a:xfrm>
          <a:prstGeom prst="rect">
            <a:avLst/>
          </a:prstGeom>
          <a:solidFill>
            <a:srgbClr val="629E6D"/>
          </a:solidFill>
        </p:spPr>
        <p:txBody>
          <a:bodyPr wrap="square" lIns="0" tIns="0" rIns="0" bIns="0" rtlCol="0">
            <a:spAutoFit/>
          </a:bodyPr>
          <a:lstStyle/>
          <a:p>
            <a:pPr algn="ctr"/>
            <a:r>
              <a:rPr lang="en-US" sz="500" b="1" dirty="0">
                <a:latin typeface="+mn-lt"/>
                <a:cs typeface="Lucida Grande" panose="020B0600040502020204" pitchFamily="34" charset="0"/>
              </a:rPr>
              <a:t>WARD 1</a:t>
            </a:r>
          </a:p>
        </p:txBody>
      </p:sp>
      <p:sp>
        <p:nvSpPr>
          <p:cNvPr id="24" name="TextBox 23">
            <a:extLst>
              <a:ext uri="{FF2B5EF4-FFF2-40B4-BE49-F238E27FC236}">
                <a16:creationId xmlns:a16="http://schemas.microsoft.com/office/drawing/2014/main" id="{D4FE2FA8-F74A-DC48-B14A-808865C56AE9}"/>
              </a:ext>
            </a:extLst>
          </p:cNvPr>
          <p:cNvSpPr txBox="1"/>
          <p:nvPr/>
        </p:nvSpPr>
        <p:spPr>
          <a:xfrm>
            <a:off x="6859092" y="2266747"/>
            <a:ext cx="267628" cy="76944"/>
          </a:xfrm>
          <a:prstGeom prst="rect">
            <a:avLst/>
          </a:prstGeom>
          <a:solidFill>
            <a:srgbClr val="539464"/>
          </a:solidFill>
        </p:spPr>
        <p:txBody>
          <a:bodyPr wrap="square" lIns="0" tIns="0" rIns="0" bIns="0" rtlCol="0">
            <a:spAutoFit/>
          </a:bodyPr>
          <a:lstStyle/>
          <a:p>
            <a:pPr algn="ctr"/>
            <a:r>
              <a:rPr lang="en-US" sz="500" b="1" dirty="0">
                <a:latin typeface="+mn-lt"/>
                <a:cs typeface="Lucida Grande" panose="020B0600040502020204" pitchFamily="34" charset="0"/>
              </a:rPr>
              <a:t>WARD 2</a:t>
            </a:r>
          </a:p>
        </p:txBody>
      </p:sp>
      <p:sp>
        <p:nvSpPr>
          <p:cNvPr id="25" name="TextBox 24">
            <a:extLst>
              <a:ext uri="{FF2B5EF4-FFF2-40B4-BE49-F238E27FC236}">
                <a16:creationId xmlns:a16="http://schemas.microsoft.com/office/drawing/2014/main" id="{37855D03-1F5E-B543-89F9-68A546B25E8C}"/>
              </a:ext>
            </a:extLst>
          </p:cNvPr>
          <p:cNvSpPr txBox="1"/>
          <p:nvPr/>
        </p:nvSpPr>
        <p:spPr>
          <a:xfrm>
            <a:off x="6516849" y="1731779"/>
            <a:ext cx="267628" cy="76944"/>
          </a:xfrm>
          <a:prstGeom prst="rect">
            <a:avLst/>
          </a:prstGeom>
          <a:solidFill>
            <a:srgbClr val="48815B"/>
          </a:solidFill>
        </p:spPr>
        <p:txBody>
          <a:bodyPr wrap="square" lIns="0" tIns="0" rIns="0" bIns="0" rtlCol="0">
            <a:spAutoFit/>
          </a:bodyPr>
          <a:lstStyle/>
          <a:p>
            <a:pPr algn="ctr"/>
            <a:r>
              <a:rPr lang="en-US" sz="500" b="1" dirty="0">
                <a:latin typeface="+mn-lt"/>
                <a:cs typeface="Lucida Grande" panose="020B0600040502020204" pitchFamily="34" charset="0"/>
              </a:rPr>
              <a:t>WARD 3</a:t>
            </a:r>
          </a:p>
        </p:txBody>
      </p:sp>
      <p:sp>
        <p:nvSpPr>
          <p:cNvPr id="26" name="TextBox 25">
            <a:extLst>
              <a:ext uri="{FF2B5EF4-FFF2-40B4-BE49-F238E27FC236}">
                <a16:creationId xmlns:a16="http://schemas.microsoft.com/office/drawing/2014/main" id="{A140B712-479B-4946-9BE3-32236DB2ECA8}"/>
              </a:ext>
            </a:extLst>
          </p:cNvPr>
          <p:cNvSpPr txBox="1"/>
          <p:nvPr/>
        </p:nvSpPr>
        <p:spPr>
          <a:xfrm>
            <a:off x="6927641" y="1244821"/>
            <a:ext cx="267628" cy="76944"/>
          </a:xfrm>
          <a:prstGeom prst="rect">
            <a:avLst/>
          </a:prstGeom>
          <a:solidFill>
            <a:srgbClr val="70AE71"/>
          </a:solidFill>
        </p:spPr>
        <p:txBody>
          <a:bodyPr wrap="square" lIns="0" tIns="0" rIns="0" bIns="0" rtlCol="0">
            <a:spAutoFit/>
          </a:bodyPr>
          <a:lstStyle/>
          <a:p>
            <a:pPr algn="ctr"/>
            <a:r>
              <a:rPr lang="en-US" sz="500" b="1" dirty="0">
                <a:latin typeface="+mn-lt"/>
                <a:cs typeface="Lucida Grande" panose="020B0600040502020204" pitchFamily="34" charset="0"/>
              </a:rPr>
              <a:t>WARD 4</a:t>
            </a:r>
          </a:p>
        </p:txBody>
      </p:sp>
      <p:sp>
        <p:nvSpPr>
          <p:cNvPr id="27" name="TextBox 26">
            <a:extLst>
              <a:ext uri="{FF2B5EF4-FFF2-40B4-BE49-F238E27FC236}">
                <a16:creationId xmlns:a16="http://schemas.microsoft.com/office/drawing/2014/main" id="{050693A4-0529-4140-AF38-541871492875}"/>
              </a:ext>
            </a:extLst>
          </p:cNvPr>
          <p:cNvSpPr txBox="1"/>
          <p:nvPr/>
        </p:nvSpPr>
        <p:spPr>
          <a:xfrm>
            <a:off x="7443669" y="1878156"/>
            <a:ext cx="267628" cy="76944"/>
          </a:xfrm>
          <a:prstGeom prst="rect">
            <a:avLst/>
          </a:prstGeom>
          <a:solidFill>
            <a:srgbClr val="80B979"/>
          </a:solidFill>
        </p:spPr>
        <p:txBody>
          <a:bodyPr wrap="square" lIns="0" tIns="0" rIns="0" bIns="0" rtlCol="0">
            <a:spAutoFit/>
          </a:bodyPr>
          <a:lstStyle/>
          <a:p>
            <a:pPr algn="ctr"/>
            <a:r>
              <a:rPr lang="en-US" sz="500" b="1" dirty="0">
                <a:latin typeface="+mn-lt"/>
                <a:cs typeface="Lucida Grande" panose="020B0600040502020204" pitchFamily="34" charset="0"/>
              </a:rPr>
              <a:t>WARD 5</a:t>
            </a:r>
          </a:p>
        </p:txBody>
      </p:sp>
      <p:sp>
        <p:nvSpPr>
          <p:cNvPr id="28" name="TextBox 27">
            <a:extLst>
              <a:ext uri="{FF2B5EF4-FFF2-40B4-BE49-F238E27FC236}">
                <a16:creationId xmlns:a16="http://schemas.microsoft.com/office/drawing/2014/main" id="{0E6797F8-8B2C-444D-A751-2709255096BB}"/>
              </a:ext>
            </a:extLst>
          </p:cNvPr>
          <p:cNvSpPr txBox="1"/>
          <p:nvPr/>
        </p:nvSpPr>
        <p:spPr>
          <a:xfrm>
            <a:off x="7368026" y="2373659"/>
            <a:ext cx="267628" cy="76944"/>
          </a:xfrm>
          <a:prstGeom prst="rect">
            <a:avLst/>
          </a:prstGeom>
          <a:solidFill>
            <a:srgbClr val="559865"/>
          </a:solidFill>
        </p:spPr>
        <p:txBody>
          <a:bodyPr wrap="square" lIns="0" tIns="0" rIns="0" bIns="0" rtlCol="0">
            <a:spAutoFit/>
          </a:bodyPr>
          <a:lstStyle/>
          <a:p>
            <a:pPr algn="ctr"/>
            <a:r>
              <a:rPr lang="en-US" sz="500" b="1" dirty="0">
                <a:latin typeface="+mn-lt"/>
                <a:cs typeface="Lucida Grande" panose="020B0600040502020204" pitchFamily="34" charset="0"/>
              </a:rPr>
              <a:t>WARD 6</a:t>
            </a:r>
          </a:p>
        </p:txBody>
      </p:sp>
      <p:sp>
        <p:nvSpPr>
          <p:cNvPr id="29" name="TextBox 28">
            <a:extLst>
              <a:ext uri="{FF2B5EF4-FFF2-40B4-BE49-F238E27FC236}">
                <a16:creationId xmlns:a16="http://schemas.microsoft.com/office/drawing/2014/main" id="{AE175E0F-9B9B-BB4C-AF90-B051B07406AD}"/>
              </a:ext>
            </a:extLst>
          </p:cNvPr>
          <p:cNvSpPr txBox="1"/>
          <p:nvPr/>
        </p:nvSpPr>
        <p:spPr>
          <a:xfrm>
            <a:off x="7811783" y="2395103"/>
            <a:ext cx="267628" cy="76944"/>
          </a:xfrm>
          <a:prstGeom prst="rect">
            <a:avLst/>
          </a:prstGeom>
          <a:solidFill>
            <a:srgbClr val="ABDC9C"/>
          </a:solidFill>
        </p:spPr>
        <p:txBody>
          <a:bodyPr wrap="square" lIns="0" tIns="0" rIns="0" bIns="0" rtlCol="0">
            <a:spAutoFit/>
          </a:bodyPr>
          <a:lstStyle/>
          <a:p>
            <a:pPr algn="ctr"/>
            <a:r>
              <a:rPr lang="en-US" sz="500" b="1" dirty="0">
                <a:latin typeface="+mn-lt"/>
                <a:cs typeface="Lucida Grande" panose="020B0600040502020204" pitchFamily="34" charset="0"/>
              </a:rPr>
              <a:t>WARD 7</a:t>
            </a:r>
          </a:p>
        </p:txBody>
      </p:sp>
      <p:sp>
        <p:nvSpPr>
          <p:cNvPr id="30" name="TextBox 29">
            <a:extLst>
              <a:ext uri="{FF2B5EF4-FFF2-40B4-BE49-F238E27FC236}">
                <a16:creationId xmlns:a16="http://schemas.microsoft.com/office/drawing/2014/main" id="{C94530F6-0D3F-C84B-BFAD-9147BC2B69A5}"/>
              </a:ext>
            </a:extLst>
          </p:cNvPr>
          <p:cNvSpPr txBox="1"/>
          <p:nvPr/>
        </p:nvSpPr>
        <p:spPr>
          <a:xfrm>
            <a:off x="7260534" y="2969765"/>
            <a:ext cx="267628" cy="76944"/>
          </a:xfrm>
          <a:prstGeom prst="rect">
            <a:avLst/>
          </a:prstGeom>
          <a:solidFill>
            <a:srgbClr val="C0E4B4"/>
          </a:solidFill>
        </p:spPr>
        <p:txBody>
          <a:bodyPr wrap="square" lIns="0" tIns="0" rIns="0" bIns="0" rtlCol="0">
            <a:spAutoFit/>
          </a:bodyPr>
          <a:lstStyle/>
          <a:p>
            <a:pPr algn="ctr"/>
            <a:r>
              <a:rPr lang="en-US" sz="500" b="1" dirty="0">
                <a:latin typeface="+mn-lt"/>
                <a:cs typeface="Lucida Grande" panose="020B0600040502020204" pitchFamily="34" charset="0"/>
              </a:rPr>
              <a:t>WARD 8</a:t>
            </a:r>
          </a:p>
        </p:txBody>
      </p:sp>
      <p:sp>
        <p:nvSpPr>
          <p:cNvPr id="2" name="Oval 1">
            <a:extLst>
              <a:ext uri="{FF2B5EF4-FFF2-40B4-BE49-F238E27FC236}">
                <a16:creationId xmlns:a16="http://schemas.microsoft.com/office/drawing/2014/main" id="{FB83C086-7733-3A41-A777-9BAAE8F5E012}"/>
              </a:ext>
            </a:extLst>
          </p:cNvPr>
          <p:cNvSpPr/>
          <p:nvPr/>
        </p:nvSpPr>
        <p:spPr>
          <a:xfrm>
            <a:off x="3636683" y="975938"/>
            <a:ext cx="100558" cy="100558"/>
          </a:xfrm>
          <a:prstGeom prst="ellipse">
            <a:avLst/>
          </a:prstGeom>
          <a:solidFill>
            <a:srgbClr val="E586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5FA4CD5-D86E-F94A-97E4-40FE81712BFB}"/>
              </a:ext>
            </a:extLst>
          </p:cNvPr>
          <p:cNvSpPr/>
          <p:nvPr/>
        </p:nvSpPr>
        <p:spPr>
          <a:xfrm>
            <a:off x="3636683" y="1144263"/>
            <a:ext cx="100558" cy="100558"/>
          </a:xfrm>
          <a:prstGeom prst="ellipse">
            <a:avLst/>
          </a:prstGeom>
          <a:solidFill>
            <a:srgbClr val="5D69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6772B2E9-24A2-D041-981F-F37E842F230D}"/>
              </a:ext>
            </a:extLst>
          </p:cNvPr>
          <p:cNvPicPr>
            <a:picLocks noChangeAspect="1"/>
          </p:cNvPicPr>
          <p:nvPr/>
        </p:nvPicPr>
        <p:blipFill rotWithShape="1">
          <a:blip r:embed="rId3"/>
          <a:srcRect t="9095" r="32040"/>
          <a:stretch/>
        </p:blipFill>
        <p:spPr>
          <a:xfrm>
            <a:off x="136741" y="975938"/>
            <a:ext cx="3470617" cy="3094952"/>
          </a:xfrm>
          <a:prstGeom prst="rect">
            <a:avLst/>
          </a:prstGeom>
        </p:spPr>
      </p:pic>
      <p:sp>
        <p:nvSpPr>
          <p:cNvPr id="23" name="Oval 22">
            <a:extLst>
              <a:ext uri="{FF2B5EF4-FFF2-40B4-BE49-F238E27FC236}">
                <a16:creationId xmlns:a16="http://schemas.microsoft.com/office/drawing/2014/main" id="{2EE26277-1D53-CB47-8884-CB5A8BA0FCFC}"/>
              </a:ext>
            </a:extLst>
          </p:cNvPr>
          <p:cNvSpPr/>
          <p:nvPr/>
        </p:nvSpPr>
        <p:spPr>
          <a:xfrm>
            <a:off x="3636683" y="1314599"/>
            <a:ext cx="100558" cy="100558"/>
          </a:xfrm>
          <a:prstGeom prst="ellipse">
            <a:avLst/>
          </a:prstGeom>
          <a:solidFill>
            <a:srgbClr val="53B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A6C14FE-4F7F-6741-B57C-286AE692AA11}"/>
              </a:ext>
            </a:extLst>
          </p:cNvPr>
          <p:cNvSpPr/>
          <p:nvPr/>
        </p:nvSpPr>
        <p:spPr>
          <a:xfrm>
            <a:off x="3636683" y="1479703"/>
            <a:ext cx="100558" cy="100558"/>
          </a:xfrm>
          <a:prstGeom prst="ellipse">
            <a:avLst/>
          </a:prstGeom>
          <a:solidFill>
            <a:srgbClr val="87C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3F2CA55-7292-B64C-8FDE-F97B5BF7475D}"/>
              </a:ext>
            </a:extLst>
          </p:cNvPr>
          <p:cNvSpPr/>
          <p:nvPr/>
        </p:nvSpPr>
        <p:spPr>
          <a:xfrm>
            <a:off x="3636683" y="1631221"/>
            <a:ext cx="100558" cy="100558"/>
          </a:xfrm>
          <a:prstGeom prst="ellipse">
            <a:avLst/>
          </a:prstGeom>
          <a:solidFill>
            <a:srgbClr val="C965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188EC060-C896-D648-867E-34A354C9F10B}"/>
              </a:ext>
            </a:extLst>
          </p:cNvPr>
          <p:cNvSpPr/>
          <p:nvPr/>
        </p:nvSpPr>
        <p:spPr>
          <a:xfrm>
            <a:off x="3636683" y="1782739"/>
            <a:ext cx="100558" cy="100558"/>
          </a:xfrm>
          <a:prstGeom prst="ellipse">
            <a:avLst/>
          </a:prstGeom>
          <a:solidFill>
            <a:srgbClr val="90B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7260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21" name="Google Shape;392;p34">
            <a:extLst>
              <a:ext uri="{FF2B5EF4-FFF2-40B4-BE49-F238E27FC236}">
                <a16:creationId xmlns:a16="http://schemas.microsoft.com/office/drawing/2014/main" id="{D52A023F-7A07-7B46-9749-4FD870E33CE6}"/>
              </a:ext>
            </a:extLst>
          </p:cNvPr>
          <p:cNvSpPr txBox="1">
            <a:spLocks noGrp="1"/>
          </p:cNvSpPr>
          <p:nvPr>
            <p:ph type="title"/>
          </p:nvPr>
        </p:nvSpPr>
        <p:spPr>
          <a:xfrm>
            <a:off x="998486" y="323973"/>
            <a:ext cx="7147025"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Features on Price</a:t>
            </a:r>
            <a:br>
              <a:rPr lang="en" b="1" dirty="0">
                <a:solidFill>
                  <a:schemeClr val="accent6">
                    <a:lumMod val="50000"/>
                  </a:schemeClr>
                </a:solidFill>
              </a:rPr>
            </a:br>
            <a:r>
              <a:rPr lang="en" sz="2000" b="1" dirty="0">
                <a:solidFill>
                  <a:schemeClr val="accent6">
                    <a:lumMod val="50000"/>
                  </a:schemeClr>
                </a:solidFill>
              </a:rPr>
              <a:t>(ex: Building Structure &amp; Material)</a:t>
            </a:r>
            <a:endParaRPr sz="2000" b="1" dirty="0">
              <a:solidFill>
                <a:schemeClr val="accent6">
                  <a:lumMod val="50000"/>
                </a:schemeClr>
              </a:solidFill>
            </a:endParaRPr>
          </a:p>
        </p:txBody>
      </p:sp>
      <p:sp>
        <p:nvSpPr>
          <p:cNvPr id="22" name="Google Shape;774;p52">
            <a:extLst>
              <a:ext uri="{FF2B5EF4-FFF2-40B4-BE49-F238E27FC236}">
                <a16:creationId xmlns:a16="http://schemas.microsoft.com/office/drawing/2014/main" id="{D1A5F0A5-2DF4-8B40-BA37-B7B7E5688480}"/>
              </a:ext>
            </a:extLst>
          </p:cNvPr>
          <p:cNvSpPr txBox="1">
            <a:spLocks/>
          </p:cNvSpPr>
          <p:nvPr/>
        </p:nvSpPr>
        <p:spPr>
          <a:xfrm>
            <a:off x="274004" y="4023963"/>
            <a:ext cx="8332567" cy="807865"/>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lgn="ctr">
              <a:buNone/>
            </a:pPr>
            <a:r>
              <a:rPr lang="en-US" sz="1500" dirty="0">
                <a:solidFill>
                  <a:schemeClr val="accent6">
                    <a:lumMod val="50000"/>
                  </a:schemeClr>
                </a:solidFill>
              </a:rPr>
              <a:t>Based on the median, the boxplots vs price show that each categorical values on each features can distinguish the price. This means the features are good predictor in predicting the price. We ensure this by statistical test.</a:t>
            </a:r>
          </a:p>
        </p:txBody>
      </p:sp>
      <p:pic>
        <p:nvPicPr>
          <p:cNvPr id="23" name="Picture 2">
            <a:extLst>
              <a:ext uri="{FF2B5EF4-FFF2-40B4-BE49-F238E27FC236}">
                <a16:creationId xmlns:a16="http://schemas.microsoft.com/office/drawing/2014/main" id="{C74FC04C-77AE-244B-829F-8F8BFD68B0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48" t="1607" r="1" b="75992"/>
          <a:stretch/>
        </p:blipFill>
        <p:spPr bwMode="auto">
          <a:xfrm>
            <a:off x="0" y="1108761"/>
            <a:ext cx="4269876" cy="145145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774ED437-B1D4-0B4D-83C4-C5B3286543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334" b="51265"/>
          <a:stretch/>
        </p:blipFill>
        <p:spPr bwMode="auto">
          <a:xfrm>
            <a:off x="4571999" y="2560212"/>
            <a:ext cx="4115507" cy="144581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8AEF44C2-B818-5C4F-B148-569A05C138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1791" b="23933"/>
          <a:stretch/>
        </p:blipFill>
        <p:spPr bwMode="auto">
          <a:xfrm>
            <a:off x="4572000" y="1096461"/>
            <a:ext cx="4115507" cy="156676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B6FC9026-F33D-294F-A0BE-C350B28A97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7125" b="474"/>
          <a:stretch/>
        </p:blipFill>
        <p:spPr bwMode="auto">
          <a:xfrm>
            <a:off x="154369" y="2560212"/>
            <a:ext cx="4131550" cy="1451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2" name="Google Shape;392;p34"/>
          <p:cNvSpPr txBox="1">
            <a:spLocks noGrp="1"/>
          </p:cNvSpPr>
          <p:nvPr>
            <p:ph type="title"/>
          </p:nvPr>
        </p:nvSpPr>
        <p:spPr>
          <a:xfrm>
            <a:off x="998486" y="323973"/>
            <a:ext cx="7147025"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Statistical Test</a:t>
            </a:r>
            <a:br>
              <a:rPr lang="en" b="1" dirty="0">
                <a:solidFill>
                  <a:schemeClr val="accent6">
                    <a:lumMod val="50000"/>
                  </a:schemeClr>
                </a:solidFill>
              </a:rPr>
            </a:br>
            <a:r>
              <a:rPr lang="en" sz="2000" b="1" dirty="0">
                <a:solidFill>
                  <a:schemeClr val="accent6">
                    <a:lumMod val="50000"/>
                  </a:schemeClr>
                </a:solidFill>
              </a:rPr>
              <a:t>(ex: Building Structure &amp; Material)</a:t>
            </a:r>
            <a:endParaRPr sz="2000" b="1" dirty="0">
              <a:solidFill>
                <a:schemeClr val="accent6">
                  <a:lumMod val="50000"/>
                </a:schemeClr>
              </a:solidFill>
            </a:endParaRPr>
          </a:p>
        </p:txBody>
      </p:sp>
      <p:pic>
        <p:nvPicPr>
          <p:cNvPr id="9" name="Picture 8">
            <a:extLst>
              <a:ext uri="{FF2B5EF4-FFF2-40B4-BE49-F238E27FC236}">
                <a16:creationId xmlns:a16="http://schemas.microsoft.com/office/drawing/2014/main" id="{E42417BC-315B-D14B-8FBA-4CCAC05FAE2B}"/>
              </a:ext>
            </a:extLst>
          </p:cNvPr>
          <p:cNvPicPr>
            <a:picLocks noChangeAspect="1"/>
          </p:cNvPicPr>
          <p:nvPr/>
        </p:nvPicPr>
        <p:blipFill>
          <a:blip r:embed="rId3"/>
          <a:stretch>
            <a:fillRect/>
          </a:stretch>
        </p:blipFill>
        <p:spPr>
          <a:xfrm>
            <a:off x="893852" y="1477006"/>
            <a:ext cx="3678146" cy="2935968"/>
          </a:xfrm>
          <a:prstGeom prst="rect">
            <a:avLst/>
          </a:prstGeom>
        </p:spPr>
      </p:pic>
      <p:sp>
        <p:nvSpPr>
          <p:cNvPr id="10" name="Google Shape;774;p52">
            <a:extLst>
              <a:ext uri="{FF2B5EF4-FFF2-40B4-BE49-F238E27FC236}">
                <a16:creationId xmlns:a16="http://schemas.microsoft.com/office/drawing/2014/main" id="{C19D613D-D341-DC4F-ABD5-FF679098593E}"/>
              </a:ext>
            </a:extLst>
          </p:cNvPr>
          <p:cNvSpPr txBox="1">
            <a:spLocks/>
          </p:cNvSpPr>
          <p:nvPr/>
        </p:nvSpPr>
        <p:spPr>
          <a:xfrm>
            <a:off x="4760843" y="1391479"/>
            <a:ext cx="3845728" cy="2385391"/>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None/>
            </a:pPr>
            <a:r>
              <a:rPr lang="en-US" sz="1500" dirty="0">
                <a:solidFill>
                  <a:schemeClr val="accent6">
                    <a:lumMod val="50000"/>
                  </a:schemeClr>
                </a:solidFill>
              </a:rPr>
              <a:t>Since all the </a:t>
            </a:r>
            <a:r>
              <a:rPr lang="en-US" sz="1500" b="1" dirty="0">
                <a:solidFill>
                  <a:schemeClr val="accent6">
                    <a:lumMod val="50000"/>
                  </a:schemeClr>
                </a:solidFill>
              </a:rPr>
              <a:t>P-Value is less than alpha 0.05</a:t>
            </a:r>
            <a:r>
              <a:rPr lang="en-US" sz="1500" dirty="0">
                <a:solidFill>
                  <a:schemeClr val="accent6">
                    <a:lumMod val="50000"/>
                  </a:schemeClr>
                </a:solidFill>
              </a:rPr>
              <a:t>, we </a:t>
            </a:r>
            <a:r>
              <a:rPr lang="en-US" sz="1500" b="1" dirty="0">
                <a:solidFill>
                  <a:schemeClr val="accent6">
                    <a:lumMod val="50000"/>
                  </a:schemeClr>
                </a:solidFill>
              </a:rPr>
              <a:t>reject the H</a:t>
            </a:r>
            <a:r>
              <a:rPr lang="en-US" sz="1500" b="1" baseline="-25000" dirty="0">
                <a:solidFill>
                  <a:schemeClr val="accent6">
                    <a:lumMod val="50000"/>
                  </a:schemeClr>
                </a:solidFill>
              </a:rPr>
              <a:t>0</a:t>
            </a:r>
            <a:r>
              <a:rPr lang="en-US" sz="1500" baseline="-25000" dirty="0">
                <a:solidFill>
                  <a:schemeClr val="accent6">
                    <a:lumMod val="50000"/>
                  </a:schemeClr>
                </a:solidFill>
              </a:rPr>
              <a:t> </a:t>
            </a:r>
            <a:r>
              <a:rPr lang="en-US" sz="1500" dirty="0">
                <a:solidFill>
                  <a:schemeClr val="accent6">
                    <a:lumMod val="50000"/>
                  </a:schemeClr>
                </a:solidFill>
              </a:rPr>
              <a:t>which mean the </a:t>
            </a:r>
            <a:r>
              <a:rPr lang="en-US" sz="1500" b="1" dirty="0">
                <a:solidFill>
                  <a:schemeClr val="accent6">
                    <a:lumMod val="50000"/>
                  </a:schemeClr>
                </a:solidFill>
              </a:rPr>
              <a:t>population median (price)</a:t>
            </a:r>
            <a:r>
              <a:rPr lang="en-US" sz="1500" dirty="0">
                <a:solidFill>
                  <a:schemeClr val="accent6">
                    <a:lumMod val="50000"/>
                  </a:schemeClr>
                </a:solidFill>
              </a:rPr>
              <a:t> for each categorical values in those features is </a:t>
            </a:r>
            <a:r>
              <a:rPr lang="en-US" sz="1500" b="1" dirty="0">
                <a:solidFill>
                  <a:schemeClr val="accent6">
                    <a:lumMod val="50000"/>
                  </a:schemeClr>
                </a:solidFill>
              </a:rPr>
              <a:t>different</a:t>
            </a:r>
            <a:r>
              <a:rPr lang="en-US" sz="1500" dirty="0">
                <a:solidFill>
                  <a:schemeClr val="accent6">
                    <a:lumMod val="50000"/>
                  </a:schemeClr>
                </a:solidFill>
              </a:rPr>
              <a:t>. This show </a:t>
            </a:r>
            <a:r>
              <a:rPr lang="en-US" sz="1500" b="1" dirty="0">
                <a:solidFill>
                  <a:schemeClr val="accent6">
                    <a:lumMod val="50000"/>
                  </a:schemeClr>
                </a:solidFill>
              </a:rPr>
              <a:t>all features can distinguish price value on 95% confidence interval</a:t>
            </a:r>
            <a:r>
              <a:rPr lang="en-US" sz="1500" dirty="0">
                <a:solidFill>
                  <a:schemeClr val="accent6">
                    <a:lumMod val="50000"/>
                  </a:schemeClr>
                </a:solidFill>
              </a:rPr>
              <a:t>.</a:t>
            </a:r>
          </a:p>
        </p:txBody>
      </p:sp>
    </p:spTree>
    <p:extLst>
      <p:ext uri="{BB962C8B-B14F-4D97-AF65-F5344CB8AC3E}">
        <p14:creationId xmlns:p14="http://schemas.microsoft.com/office/powerpoint/2010/main" val="4011130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6" name="Google Shape;676;p50"/>
          <p:cNvSpPr/>
          <p:nvPr/>
        </p:nvSpPr>
        <p:spPr>
          <a:xfrm>
            <a:off x="359950" y="2571750"/>
            <a:ext cx="8411400" cy="45000"/>
          </a:xfrm>
          <a:prstGeom prst="rect">
            <a:avLst/>
          </a:prstGeom>
          <a:gradFill>
            <a:gsLst>
              <a:gs pos="0">
                <a:schemeClr val="accent6"/>
              </a:gs>
              <a:gs pos="50000">
                <a:schemeClr val="accent4"/>
              </a:gs>
              <a:gs pos="100000">
                <a:schemeClr val="accent5"/>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0"/>
          <p:cNvSpPr/>
          <p:nvPr/>
        </p:nvSpPr>
        <p:spPr>
          <a:xfrm>
            <a:off x="274623" y="2507500"/>
            <a:ext cx="173400" cy="173400"/>
          </a:xfrm>
          <a:prstGeom prst="ellipse">
            <a:avLst/>
          </a:pr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0"/>
          <p:cNvSpPr/>
          <p:nvPr/>
        </p:nvSpPr>
        <p:spPr>
          <a:xfrm>
            <a:off x="3031997" y="2507501"/>
            <a:ext cx="173400" cy="173400"/>
          </a:xfrm>
          <a:prstGeom prst="ellipse">
            <a:avLst/>
          </a:pr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0"/>
          <p:cNvSpPr/>
          <p:nvPr/>
        </p:nvSpPr>
        <p:spPr>
          <a:xfrm>
            <a:off x="5984172" y="2507501"/>
            <a:ext cx="173400" cy="173400"/>
          </a:xfrm>
          <a:prstGeom prst="ellipse">
            <a:avLst/>
          </a:pr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0"/>
          <p:cNvSpPr/>
          <p:nvPr/>
        </p:nvSpPr>
        <p:spPr>
          <a:xfrm>
            <a:off x="4499952" y="2507503"/>
            <a:ext cx="173400" cy="173400"/>
          </a:xfrm>
          <a:prstGeom prst="ellipse">
            <a:avLst/>
          </a:pr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0"/>
          <p:cNvSpPr/>
          <p:nvPr/>
        </p:nvSpPr>
        <p:spPr>
          <a:xfrm>
            <a:off x="1622658" y="2517129"/>
            <a:ext cx="173400" cy="173400"/>
          </a:xfrm>
          <a:prstGeom prst="ellipse">
            <a:avLst/>
          </a:pr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0"/>
          <p:cNvSpPr/>
          <p:nvPr/>
        </p:nvSpPr>
        <p:spPr>
          <a:xfrm rot="5400000">
            <a:off x="5655427" y="1191648"/>
            <a:ext cx="752697" cy="1480491"/>
          </a:xfrm>
          <a:custGeom>
            <a:avLst/>
            <a:gdLst/>
            <a:ahLst/>
            <a:cxnLst/>
            <a:rect l="l" t="t" r="r" b="b"/>
            <a:pathLst>
              <a:path w="47853" h="59330" extrusionOk="0">
                <a:moveTo>
                  <a:pt x="47852" y="59330"/>
                </a:moveTo>
                <a:lnTo>
                  <a:pt x="1" y="59330"/>
                </a:lnTo>
                <a:lnTo>
                  <a:pt x="1" y="1"/>
                </a:lnTo>
                <a:lnTo>
                  <a:pt x="47852" y="1"/>
                </a:lnTo>
                <a:close/>
                <a:moveTo>
                  <a:pt x="441" y="58877"/>
                </a:moveTo>
                <a:lnTo>
                  <a:pt x="47412" y="58877"/>
                </a:lnTo>
                <a:lnTo>
                  <a:pt x="47412"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0"/>
          <p:cNvSpPr/>
          <p:nvPr/>
        </p:nvSpPr>
        <p:spPr>
          <a:xfrm rot="5400000">
            <a:off x="3171260" y="1040265"/>
            <a:ext cx="752695" cy="1783262"/>
          </a:xfrm>
          <a:custGeom>
            <a:avLst/>
            <a:gdLst/>
            <a:ahLst/>
            <a:cxnLst/>
            <a:rect l="l" t="t" r="r" b="b"/>
            <a:pathLst>
              <a:path w="47853" h="59330" extrusionOk="0">
                <a:moveTo>
                  <a:pt x="47852" y="59330"/>
                </a:moveTo>
                <a:lnTo>
                  <a:pt x="1" y="59330"/>
                </a:lnTo>
                <a:lnTo>
                  <a:pt x="1" y="1"/>
                </a:lnTo>
                <a:lnTo>
                  <a:pt x="47852" y="1"/>
                </a:lnTo>
                <a:close/>
                <a:moveTo>
                  <a:pt x="441" y="58877"/>
                </a:moveTo>
                <a:lnTo>
                  <a:pt x="47412" y="58877"/>
                </a:lnTo>
                <a:lnTo>
                  <a:pt x="47412"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0"/>
          <p:cNvSpPr/>
          <p:nvPr/>
        </p:nvSpPr>
        <p:spPr>
          <a:xfrm rot="5400000">
            <a:off x="678179" y="1102453"/>
            <a:ext cx="752693" cy="1652060"/>
          </a:xfrm>
          <a:custGeom>
            <a:avLst/>
            <a:gdLst/>
            <a:ahLst/>
            <a:cxnLst/>
            <a:rect l="l" t="t" r="r" b="b"/>
            <a:pathLst>
              <a:path w="47853" h="59330" extrusionOk="0">
                <a:moveTo>
                  <a:pt x="47852" y="59330"/>
                </a:moveTo>
                <a:lnTo>
                  <a:pt x="1" y="59330"/>
                </a:lnTo>
                <a:lnTo>
                  <a:pt x="1" y="1"/>
                </a:lnTo>
                <a:lnTo>
                  <a:pt x="47852" y="1"/>
                </a:lnTo>
                <a:close/>
                <a:moveTo>
                  <a:pt x="441" y="58877"/>
                </a:moveTo>
                <a:lnTo>
                  <a:pt x="47412" y="58877"/>
                </a:lnTo>
                <a:lnTo>
                  <a:pt x="47412"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0"/>
          <p:cNvSpPr/>
          <p:nvPr/>
        </p:nvSpPr>
        <p:spPr>
          <a:xfrm rot="5400000">
            <a:off x="1311246" y="2534330"/>
            <a:ext cx="730239" cy="1422092"/>
          </a:xfrm>
          <a:custGeom>
            <a:avLst/>
            <a:gdLst/>
            <a:ahLst/>
            <a:cxnLst/>
            <a:rect l="l" t="t" r="r" b="b"/>
            <a:pathLst>
              <a:path w="47853" h="59330" extrusionOk="0">
                <a:moveTo>
                  <a:pt x="47852" y="59330"/>
                </a:moveTo>
                <a:lnTo>
                  <a:pt x="1" y="59330"/>
                </a:lnTo>
                <a:lnTo>
                  <a:pt x="1" y="1"/>
                </a:lnTo>
                <a:lnTo>
                  <a:pt x="47852" y="1"/>
                </a:lnTo>
                <a:close/>
                <a:moveTo>
                  <a:pt x="441" y="58877"/>
                </a:moveTo>
                <a:lnTo>
                  <a:pt x="47412" y="58877"/>
                </a:lnTo>
                <a:lnTo>
                  <a:pt x="47412"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0"/>
          <p:cNvSpPr/>
          <p:nvPr/>
        </p:nvSpPr>
        <p:spPr>
          <a:xfrm rot="5400000">
            <a:off x="4121868" y="2467042"/>
            <a:ext cx="730242" cy="1556663"/>
          </a:xfrm>
          <a:custGeom>
            <a:avLst/>
            <a:gdLst/>
            <a:ahLst/>
            <a:cxnLst/>
            <a:rect l="l" t="t" r="r" b="b"/>
            <a:pathLst>
              <a:path w="47853" h="59330" extrusionOk="0">
                <a:moveTo>
                  <a:pt x="47852" y="59330"/>
                </a:moveTo>
                <a:lnTo>
                  <a:pt x="1" y="59330"/>
                </a:lnTo>
                <a:lnTo>
                  <a:pt x="1" y="1"/>
                </a:lnTo>
                <a:lnTo>
                  <a:pt x="47852" y="1"/>
                </a:lnTo>
                <a:close/>
                <a:moveTo>
                  <a:pt x="441" y="58877"/>
                </a:moveTo>
                <a:lnTo>
                  <a:pt x="47412" y="58877"/>
                </a:lnTo>
                <a:lnTo>
                  <a:pt x="47412"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7" name="Google Shape;687;p50"/>
          <p:cNvCxnSpPr/>
          <p:nvPr/>
        </p:nvCxnSpPr>
        <p:spPr>
          <a:xfrm>
            <a:off x="1711045" y="2680904"/>
            <a:ext cx="0" cy="206100"/>
          </a:xfrm>
          <a:prstGeom prst="straightConnector1">
            <a:avLst/>
          </a:prstGeom>
          <a:noFill/>
          <a:ln w="9525" cap="flat" cmpd="sng">
            <a:solidFill>
              <a:schemeClr val="accent5"/>
            </a:solidFill>
            <a:prstDash val="solid"/>
            <a:round/>
            <a:headEnd type="none" w="med" len="med"/>
            <a:tailEnd type="none" w="med" len="med"/>
          </a:ln>
        </p:spPr>
      </p:cxnSp>
      <p:cxnSp>
        <p:nvCxnSpPr>
          <p:cNvPr id="688" name="Google Shape;688;p50"/>
          <p:cNvCxnSpPr/>
          <p:nvPr/>
        </p:nvCxnSpPr>
        <p:spPr>
          <a:xfrm>
            <a:off x="4586552" y="2674203"/>
            <a:ext cx="0" cy="206100"/>
          </a:xfrm>
          <a:prstGeom prst="straightConnector1">
            <a:avLst/>
          </a:prstGeom>
          <a:noFill/>
          <a:ln w="9525" cap="flat" cmpd="sng">
            <a:solidFill>
              <a:schemeClr val="accent5"/>
            </a:solidFill>
            <a:prstDash val="solid"/>
            <a:round/>
            <a:headEnd type="none" w="med" len="med"/>
            <a:tailEnd type="none" w="med" len="med"/>
          </a:ln>
        </p:spPr>
      </p:cxnSp>
      <p:cxnSp>
        <p:nvCxnSpPr>
          <p:cNvPr id="690" name="Google Shape;690;p50"/>
          <p:cNvCxnSpPr/>
          <p:nvPr/>
        </p:nvCxnSpPr>
        <p:spPr>
          <a:xfrm>
            <a:off x="3118697" y="2304822"/>
            <a:ext cx="0" cy="206100"/>
          </a:xfrm>
          <a:prstGeom prst="straightConnector1">
            <a:avLst/>
          </a:prstGeom>
          <a:noFill/>
          <a:ln w="9525" cap="flat" cmpd="sng">
            <a:solidFill>
              <a:schemeClr val="accent5"/>
            </a:solidFill>
            <a:prstDash val="solid"/>
            <a:round/>
            <a:headEnd type="none" w="med" len="med"/>
            <a:tailEnd type="none" w="med" len="med"/>
          </a:ln>
        </p:spPr>
      </p:cxnSp>
      <p:cxnSp>
        <p:nvCxnSpPr>
          <p:cNvPr id="691" name="Google Shape;691;p50"/>
          <p:cNvCxnSpPr/>
          <p:nvPr/>
        </p:nvCxnSpPr>
        <p:spPr>
          <a:xfrm>
            <a:off x="6070867" y="2304822"/>
            <a:ext cx="0" cy="206100"/>
          </a:xfrm>
          <a:prstGeom prst="straightConnector1">
            <a:avLst/>
          </a:prstGeom>
          <a:noFill/>
          <a:ln w="9525" cap="flat" cmpd="sng">
            <a:solidFill>
              <a:schemeClr val="accent5"/>
            </a:solidFill>
            <a:prstDash val="solid"/>
            <a:round/>
            <a:headEnd type="none" w="med" len="med"/>
            <a:tailEnd type="none" w="med" len="med"/>
          </a:ln>
        </p:spPr>
      </p:cxnSp>
      <p:sp>
        <p:nvSpPr>
          <p:cNvPr id="692" name="Google Shape;692;p50"/>
          <p:cNvSpPr txBox="1">
            <a:spLocks noGrp="1"/>
          </p:cNvSpPr>
          <p:nvPr>
            <p:ph type="title"/>
          </p:nvPr>
        </p:nvSpPr>
        <p:spPr>
          <a:xfrm>
            <a:off x="1800616"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Data Preprocessing</a:t>
            </a:r>
            <a:endParaRPr b="1" dirty="0">
              <a:solidFill>
                <a:schemeClr val="accent6">
                  <a:lumMod val="50000"/>
                </a:schemeClr>
              </a:solidFill>
            </a:endParaRPr>
          </a:p>
        </p:txBody>
      </p:sp>
      <p:sp>
        <p:nvSpPr>
          <p:cNvPr id="694" name="Google Shape;694;p50"/>
          <p:cNvSpPr txBox="1">
            <a:spLocks noGrp="1"/>
          </p:cNvSpPr>
          <p:nvPr>
            <p:ph type="subTitle" idx="4294967295"/>
          </p:nvPr>
        </p:nvSpPr>
        <p:spPr>
          <a:xfrm>
            <a:off x="2657092" y="1635592"/>
            <a:ext cx="1815284" cy="59545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accent6">
                    <a:lumMod val="50000"/>
                  </a:schemeClr>
                </a:solidFill>
                <a:latin typeface="Abel"/>
                <a:ea typeface="Abel"/>
                <a:cs typeface="Abel"/>
                <a:sym typeface="Abel"/>
              </a:rPr>
              <a:t>Handling Missing Data</a:t>
            </a:r>
            <a:endParaRPr sz="1800" dirty="0">
              <a:solidFill>
                <a:schemeClr val="accent6">
                  <a:lumMod val="50000"/>
                </a:schemeClr>
              </a:solidFill>
              <a:latin typeface="Abel"/>
              <a:ea typeface="Abel"/>
              <a:cs typeface="Abel"/>
              <a:sym typeface="Abel"/>
            </a:endParaRPr>
          </a:p>
        </p:txBody>
      </p:sp>
      <p:sp>
        <p:nvSpPr>
          <p:cNvPr id="696" name="Google Shape;696;p50"/>
          <p:cNvSpPr txBox="1">
            <a:spLocks noGrp="1"/>
          </p:cNvSpPr>
          <p:nvPr>
            <p:ph type="subTitle" idx="4294967295"/>
          </p:nvPr>
        </p:nvSpPr>
        <p:spPr>
          <a:xfrm>
            <a:off x="242651" y="1653169"/>
            <a:ext cx="1637905" cy="53788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accent6">
                    <a:lumMod val="50000"/>
                  </a:schemeClr>
                </a:solidFill>
                <a:latin typeface="Abel"/>
                <a:ea typeface="Abel"/>
                <a:cs typeface="Abel"/>
                <a:sym typeface="Abel"/>
              </a:rPr>
              <a:t>Casting,</a:t>
            </a:r>
          </a:p>
          <a:p>
            <a:pPr marL="0" lvl="0" indent="0" algn="ctr" rtl="0">
              <a:spcBef>
                <a:spcPts val="0"/>
              </a:spcBef>
              <a:spcAft>
                <a:spcPts val="0"/>
              </a:spcAft>
              <a:buNone/>
            </a:pPr>
            <a:r>
              <a:rPr lang="en" sz="1800" dirty="0">
                <a:solidFill>
                  <a:schemeClr val="accent6">
                    <a:lumMod val="50000"/>
                  </a:schemeClr>
                </a:solidFill>
                <a:latin typeface="Abel"/>
                <a:ea typeface="Abel"/>
                <a:cs typeface="Abel"/>
                <a:sym typeface="Abel"/>
              </a:rPr>
              <a:t>Add SALEYEAR</a:t>
            </a:r>
            <a:endParaRPr sz="1800" dirty="0">
              <a:solidFill>
                <a:schemeClr val="accent6">
                  <a:lumMod val="50000"/>
                </a:schemeClr>
              </a:solidFill>
              <a:latin typeface="Abel"/>
              <a:ea typeface="Abel"/>
              <a:cs typeface="Abel"/>
              <a:sym typeface="Abel"/>
            </a:endParaRPr>
          </a:p>
        </p:txBody>
      </p:sp>
      <p:sp>
        <p:nvSpPr>
          <p:cNvPr id="697" name="Google Shape;697;p50"/>
          <p:cNvSpPr txBox="1">
            <a:spLocks noGrp="1"/>
          </p:cNvSpPr>
          <p:nvPr>
            <p:ph type="subTitle" idx="4294967295"/>
          </p:nvPr>
        </p:nvSpPr>
        <p:spPr>
          <a:xfrm>
            <a:off x="5342227" y="1671989"/>
            <a:ext cx="1402312" cy="53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accent6">
                    <a:lumMod val="50000"/>
                  </a:schemeClr>
                </a:solidFill>
                <a:latin typeface="Abel"/>
                <a:ea typeface="Abel"/>
                <a:cs typeface="Abel"/>
                <a:sym typeface="Abel"/>
              </a:rPr>
              <a:t>Drop Unusual Values</a:t>
            </a:r>
          </a:p>
        </p:txBody>
      </p:sp>
      <p:sp>
        <p:nvSpPr>
          <p:cNvPr id="700" name="Google Shape;700;p50"/>
          <p:cNvSpPr txBox="1">
            <a:spLocks noGrp="1"/>
          </p:cNvSpPr>
          <p:nvPr>
            <p:ph type="subTitle" idx="4294967295"/>
          </p:nvPr>
        </p:nvSpPr>
        <p:spPr>
          <a:xfrm>
            <a:off x="897475" y="2975263"/>
            <a:ext cx="1556663" cy="5348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accent6">
                    <a:lumMod val="50000"/>
                  </a:schemeClr>
                </a:solidFill>
                <a:latin typeface="Abel"/>
                <a:ea typeface="Abel"/>
                <a:cs typeface="Abel"/>
                <a:sym typeface="Abel"/>
              </a:rPr>
              <a:t>Drop ”Unqualified”</a:t>
            </a:r>
            <a:endParaRPr sz="1800" dirty="0">
              <a:solidFill>
                <a:schemeClr val="accent6">
                  <a:lumMod val="50000"/>
                </a:schemeClr>
              </a:solidFill>
              <a:latin typeface="Abel"/>
              <a:ea typeface="Abel"/>
              <a:cs typeface="Abel"/>
              <a:sym typeface="Abel"/>
            </a:endParaRPr>
          </a:p>
        </p:txBody>
      </p:sp>
      <p:sp>
        <p:nvSpPr>
          <p:cNvPr id="702" name="Google Shape;702;p50"/>
          <p:cNvSpPr txBox="1">
            <a:spLocks noGrp="1"/>
          </p:cNvSpPr>
          <p:nvPr>
            <p:ph type="subTitle" idx="4294967295"/>
          </p:nvPr>
        </p:nvSpPr>
        <p:spPr>
          <a:xfrm>
            <a:off x="3775383" y="2980787"/>
            <a:ext cx="1423592" cy="5348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accent6">
                    <a:lumMod val="50000"/>
                  </a:schemeClr>
                </a:solidFill>
                <a:latin typeface="Abel"/>
                <a:ea typeface="Abel"/>
                <a:cs typeface="Abel"/>
                <a:sym typeface="Abel"/>
              </a:rPr>
              <a:t>Feature Selection</a:t>
            </a:r>
            <a:endParaRPr sz="1800" dirty="0">
              <a:solidFill>
                <a:schemeClr val="accent6">
                  <a:lumMod val="50000"/>
                </a:schemeClr>
              </a:solidFill>
              <a:latin typeface="Abel"/>
              <a:ea typeface="Abel"/>
              <a:cs typeface="Abel"/>
              <a:sym typeface="Abel"/>
            </a:endParaRPr>
          </a:p>
        </p:txBody>
      </p:sp>
      <p:cxnSp>
        <p:nvCxnSpPr>
          <p:cNvPr id="31" name="Google Shape;689;p50">
            <a:extLst>
              <a:ext uri="{FF2B5EF4-FFF2-40B4-BE49-F238E27FC236}">
                <a16:creationId xmlns:a16="http://schemas.microsoft.com/office/drawing/2014/main" id="{83D55976-EA78-E946-B2C5-537140A5EEAA}"/>
              </a:ext>
            </a:extLst>
          </p:cNvPr>
          <p:cNvCxnSpPr>
            <a:cxnSpLocks/>
          </p:cNvCxnSpPr>
          <p:nvPr/>
        </p:nvCxnSpPr>
        <p:spPr>
          <a:xfrm>
            <a:off x="350536" y="2304822"/>
            <a:ext cx="0" cy="206099"/>
          </a:xfrm>
          <a:prstGeom prst="straightConnector1">
            <a:avLst/>
          </a:prstGeom>
          <a:noFill/>
          <a:ln w="9525" cap="flat" cmpd="sng">
            <a:solidFill>
              <a:schemeClr val="accent5"/>
            </a:solidFill>
            <a:prstDash val="solid"/>
            <a:round/>
            <a:headEnd type="none" w="med" len="med"/>
            <a:tailEnd type="none" w="med" len="med"/>
          </a:ln>
        </p:spPr>
      </p:cxnSp>
      <p:sp>
        <p:nvSpPr>
          <p:cNvPr id="37" name="Google Shape;680;p50">
            <a:extLst>
              <a:ext uri="{FF2B5EF4-FFF2-40B4-BE49-F238E27FC236}">
                <a16:creationId xmlns:a16="http://schemas.microsoft.com/office/drawing/2014/main" id="{DF5A78B5-3BB2-6647-B96A-9F75357002AE}"/>
              </a:ext>
            </a:extLst>
          </p:cNvPr>
          <p:cNvSpPr/>
          <p:nvPr/>
        </p:nvSpPr>
        <p:spPr>
          <a:xfrm>
            <a:off x="7356230" y="2507505"/>
            <a:ext cx="173400" cy="173400"/>
          </a:xfrm>
          <a:prstGeom prst="ellipse">
            <a:avLst/>
          </a:pr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6;p50">
            <a:extLst>
              <a:ext uri="{FF2B5EF4-FFF2-40B4-BE49-F238E27FC236}">
                <a16:creationId xmlns:a16="http://schemas.microsoft.com/office/drawing/2014/main" id="{934FA60D-755F-8A4D-A689-353D988223E1}"/>
              </a:ext>
            </a:extLst>
          </p:cNvPr>
          <p:cNvSpPr/>
          <p:nvPr/>
        </p:nvSpPr>
        <p:spPr>
          <a:xfrm rot="5400000">
            <a:off x="6978146" y="2467044"/>
            <a:ext cx="730242" cy="1556663"/>
          </a:xfrm>
          <a:custGeom>
            <a:avLst/>
            <a:gdLst/>
            <a:ahLst/>
            <a:cxnLst/>
            <a:rect l="l" t="t" r="r" b="b"/>
            <a:pathLst>
              <a:path w="47853" h="59330" extrusionOk="0">
                <a:moveTo>
                  <a:pt x="47852" y="59330"/>
                </a:moveTo>
                <a:lnTo>
                  <a:pt x="1" y="59330"/>
                </a:lnTo>
                <a:lnTo>
                  <a:pt x="1" y="1"/>
                </a:lnTo>
                <a:lnTo>
                  <a:pt x="47852" y="1"/>
                </a:lnTo>
                <a:close/>
                <a:moveTo>
                  <a:pt x="441" y="58877"/>
                </a:moveTo>
                <a:lnTo>
                  <a:pt x="47412" y="58877"/>
                </a:lnTo>
                <a:lnTo>
                  <a:pt x="47412"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688;p50">
            <a:extLst>
              <a:ext uri="{FF2B5EF4-FFF2-40B4-BE49-F238E27FC236}">
                <a16:creationId xmlns:a16="http://schemas.microsoft.com/office/drawing/2014/main" id="{DAA542C3-D53D-4641-84B1-C7C0DA82BF81}"/>
              </a:ext>
            </a:extLst>
          </p:cNvPr>
          <p:cNvCxnSpPr/>
          <p:nvPr/>
        </p:nvCxnSpPr>
        <p:spPr>
          <a:xfrm>
            <a:off x="7442830" y="2674205"/>
            <a:ext cx="0" cy="206100"/>
          </a:xfrm>
          <a:prstGeom prst="straightConnector1">
            <a:avLst/>
          </a:prstGeom>
          <a:noFill/>
          <a:ln w="9525" cap="flat" cmpd="sng">
            <a:solidFill>
              <a:schemeClr val="accent5"/>
            </a:solidFill>
            <a:prstDash val="solid"/>
            <a:round/>
            <a:headEnd type="none" w="med" len="med"/>
            <a:tailEnd type="none" w="med" len="med"/>
          </a:ln>
        </p:spPr>
      </p:cxnSp>
      <p:sp>
        <p:nvSpPr>
          <p:cNvPr id="40" name="Google Shape;702;p50">
            <a:extLst>
              <a:ext uri="{FF2B5EF4-FFF2-40B4-BE49-F238E27FC236}">
                <a16:creationId xmlns:a16="http://schemas.microsoft.com/office/drawing/2014/main" id="{E06A90C0-1ADE-644B-B1B8-8A47A92A371F}"/>
              </a:ext>
            </a:extLst>
          </p:cNvPr>
          <p:cNvSpPr txBox="1">
            <a:spLocks/>
          </p:cNvSpPr>
          <p:nvPr/>
        </p:nvSpPr>
        <p:spPr>
          <a:xfrm>
            <a:off x="6564935" y="2980789"/>
            <a:ext cx="1490318" cy="5348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GB" sz="1800" dirty="0">
                <a:solidFill>
                  <a:schemeClr val="accent6">
                    <a:lumMod val="50000"/>
                  </a:schemeClr>
                </a:solidFill>
                <a:latin typeface="Abel"/>
                <a:ea typeface="Abel"/>
                <a:cs typeface="Abel"/>
                <a:sym typeface="Abel"/>
              </a:rPr>
              <a:t>Feature Engineering</a:t>
            </a:r>
          </a:p>
        </p:txBody>
      </p:sp>
      <p:sp>
        <p:nvSpPr>
          <p:cNvPr id="41" name="Google Shape;679;p50">
            <a:extLst>
              <a:ext uri="{FF2B5EF4-FFF2-40B4-BE49-F238E27FC236}">
                <a16:creationId xmlns:a16="http://schemas.microsoft.com/office/drawing/2014/main" id="{F89176FC-05EE-7944-9EF7-F5246B0FB6B8}"/>
              </a:ext>
            </a:extLst>
          </p:cNvPr>
          <p:cNvSpPr/>
          <p:nvPr/>
        </p:nvSpPr>
        <p:spPr>
          <a:xfrm>
            <a:off x="8697350" y="2507501"/>
            <a:ext cx="173400" cy="173400"/>
          </a:xfrm>
          <a:prstGeom prst="ellipse">
            <a:avLst/>
          </a:pr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82;p50">
            <a:extLst>
              <a:ext uri="{FF2B5EF4-FFF2-40B4-BE49-F238E27FC236}">
                <a16:creationId xmlns:a16="http://schemas.microsoft.com/office/drawing/2014/main" id="{B4A96959-E519-E64F-BE87-465CBC5DE1E6}"/>
              </a:ext>
            </a:extLst>
          </p:cNvPr>
          <p:cNvSpPr/>
          <p:nvPr/>
        </p:nvSpPr>
        <p:spPr>
          <a:xfrm rot="5400000">
            <a:off x="7784755" y="1191648"/>
            <a:ext cx="752697" cy="1480491"/>
          </a:xfrm>
          <a:custGeom>
            <a:avLst/>
            <a:gdLst/>
            <a:ahLst/>
            <a:cxnLst/>
            <a:rect l="l" t="t" r="r" b="b"/>
            <a:pathLst>
              <a:path w="47853" h="59330" extrusionOk="0">
                <a:moveTo>
                  <a:pt x="47852" y="59330"/>
                </a:moveTo>
                <a:lnTo>
                  <a:pt x="1" y="59330"/>
                </a:lnTo>
                <a:lnTo>
                  <a:pt x="1" y="1"/>
                </a:lnTo>
                <a:lnTo>
                  <a:pt x="47852" y="1"/>
                </a:lnTo>
                <a:close/>
                <a:moveTo>
                  <a:pt x="441" y="58877"/>
                </a:moveTo>
                <a:lnTo>
                  <a:pt x="47412" y="58877"/>
                </a:lnTo>
                <a:lnTo>
                  <a:pt x="47412"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691;p50">
            <a:extLst>
              <a:ext uri="{FF2B5EF4-FFF2-40B4-BE49-F238E27FC236}">
                <a16:creationId xmlns:a16="http://schemas.microsoft.com/office/drawing/2014/main" id="{35198E90-3167-F447-813A-AE0933E73434}"/>
              </a:ext>
            </a:extLst>
          </p:cNvPr>
          <p:cNvCxnSpPr/>
          <p:nvPr/>
        </p:nvCxnSpPr>
        <p:spPr>
          <a:xfrm>
            <a:off x="8789151" y="2304822"/>
            <a:ext cx="0" cy="206100"/>
          </a:xfrm>
          <a:prstGeom prst="straightConnector1">
            <a:avLst/>
          </a:prstGeom>
          <a:noFill/>
          <a:ln w="9525" cap="flat" cmpd="sng">
            <a:solidFill>
              <a:schemeClr val="accent5"/>
            </a:solidFill>
            <a:prstDash val="solid"/>
            <a:round/>
            <a:headEnd type="none" w="med" len="med"/>
            <a:tailEnd type="none" w="med" len="med"/>
          </a:ln>
        </p:spPr>
      </p:cxnSp>
      <p:sp>
        <p:nvSpPr>
          <p:cNvPr id="44" name="Google Shape;697;p50">
            <a:extLst>
              <a:ext uri="{FF2B5EF4-FFF2-40B4-BE49-F238E27FC236}">
                <a16:creationId xmlns:a16="http://schemas.microsoft.com/office/drawing/2014/main" id="{2696BE7A-AF7B-D04F-BC7A-C19702713DA1}"/>
              </a:ext>
            </a:extLst>
          </p:cNvPr>
          <p:cNvSpPr txBox="1">
            <a:spLocks/>
          </p:cNvSpPr>
          <p:nvPr/>
        </p:nvSpPr>
        <p:spPr>
          <a:xfrm>
            <a:off x="7468438" y="1633727"/>
            <a:ext cx="1402312" cy="53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US" sz="1800" dirty="0">
                <a:solidFill>
                  <a:schemeClr val="accent6">
                    <a:lumMod val="50000"/>
                  </a:schemeClr>
                </a:solidFill>
                <a:latin typeface="Abel"/>
                <a:ea typeface="Abel"/>
                <a:cs typeface="Abel"/>
                <a:sym typeface="Abel"/>
              </a:rPr>
              <a:t>Encoding</a:t>
            </a:r>
          </a:p>
        </p:txBody>
      </p:sp>
    </p:spTree>
    <p:extLst>
      <p:ext uri="{BB962C8B-B14F-4D97-AF65-F5344CB8AC3E}">
        <p14:creationId xmlns:p14="http://schemas.microsoft.com/office/powerpoint/2010/main" val="2143595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pic>
        <p:nvPicPr>
          <p:cNvPr id="28" name="Picture 27" descr="Chart, radar chart&#10;&#10;Description automatically generated">
            <a:extLst>
              <a:ext uri="{FF2B5EF4-FFF2-40B4-BE49-F238E27FC236}">
                <a16:creationId xmlns:a16="http://schemas.microsoft.com/office/drawing/2014/main" id="{7812A7BC-55AC-0642-B425-8B36E9202093}"/>
              </a:ext>
            </a:extLst>
          </p:cNvPr>
          <p:cNvPicPr>
            <a:picLocks noChangeAspect="1"/>
          </p:cNvPicPr>
          <p:nvPr/>
        </p:nvPicPr>
        <p:blipFill>
          <a:blip r:embed="rId3">
            <a:alphaModFix amt="20000"/>
          </a:blip>
          <a:stretch>
            <a:fillRect/>
          </a:stretch>
        </p:blipFill>
        <p:spPr>
          <a:xfrm>
            <a:off x="1862395" y="-496899"/>
            <a:ext cx="2100321" cy="2100321"/>
          </a:xfrm>
          <a:prstGeom prst="rect">
            <a:avLst/>
          </a:prstGeom>
        </p:spPr>
      </p:pic>
      <p:sp>
        <p:nvSpPr>
          <p:cNvPr id="832" name="Google Shape;832;p54"/>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Matplotlib Team</a:t>
            </a:r>
            <a:endParaRPr b="1" dirty="0">
              <a:solidFill>
                <a:schemeClr val="accent6">
                  <a:lumMod val="50000"/>
                </a:schemeClr>
              </a:solidFill>
            </a:endParaRPr>
          </a:p>
        </p:txBody>
      </p:sp>
      <p:sp>
        <p:nvSpPr>
          <p:cNvPr id="833" name="Google Shape;833;p54"/>
          <p:cNvSpPr txBox="1">
            <a:spLocks noGrp="1"/>
          </p:cNvSpPr>
          <p:nvPr>
            <p:ph type="subTitle" idx="4"/>
          </p:nvPr>
        </p:nvSpPr>
        <p:spPr>
          <a:xfrm>
            <a:off x="2662334" y="2788783"/>
            <a:ext cx="3894360" cy="80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600" dirty="0">
                <a:solidFill>
                  <a:schemeClr val="accent6">
                    <a:lumMod val="60000"/>
                    <a:lumOff val="40000"/>
                  </a:schemeClr>
                </a:solidFill>
              </a:rPr>
              <a:t>B</a:t>
            </a:r>
            <a:r>
              <a:rPr lang="en" sz="1600" dirty="0" err="1">
                <a:solidFill>
                  <a:schemeClr val="accent6">
                    <a:lumMod val="60000"/>
                    <a:lumOff val="40000"/>
                  </a:schemeClr>
                </a:solidFill>
              </a:rPr>
              <a:t>achelor</a:t>
            </a:r>
            <a:r>
              <a:rPr lang="en" sz="1600" dirty="0">
                <a:solidFill>
                  <a:schemeClr val="accent6">
                    <a:lumMod val="60000"/>
                    <a:lumOff val="40000"/>
                  </a:schemeClr>
                </a:solidFill>
              </a:rPr>
              <a:t> of </a:t>
            </a:r>
          </a:p>
          <a:p>
            <a:pPr marL="0" lvl="0" indent="0" algn="ctr" rtl="0">
              <a:spcBef>
                <a:spcPts val="0"/>
              </a:spcBef>
              <a:spcAft>
                <a:spcPts val="0"/>
              </a:spcAft>
              <a:buClr>
                <a:schemeClr val="dk1"/>
              </a:buClr>
              <a:buSzPts val="1100"/>
              <a:buFont typeface="Arial"/>
              <a:buNone/>
            </a:pPr>
            <a:r>
              <a:rPr lang="en" sz="1600" dirty="0">
                <a:solidFill>
                  <a:schemeClr val="accent6">
                    <a:lumMod val="60000"/>
                    <a:lumOff val="40000"/>
                  </a:schemeClr>
                </a:solidFill>
              </a:rPr>
              <a:t>Industrial Engineering</a:t>
            </a:r>
          </a:p>
          <a:p>
            <a:pPr marL="0" lvl="0" indent="0" algn="ctr" rtl="0">
              <a:spcBef>
                <a:spcPts val="0"/>
              </a:spcBef>
              <a:spcAft>
                <a:spcPts val="0"/>
              </a:spcAft>
              <a:buClr>
                <a:schemeClr val="dk1"/>
              </a:buClr>
              <a:buSzPts val="1100"/>
              <a:buFont typeface="Arial"/>
              <a:buNone/>
            </a:pPr>
            <a:r>
              <a:rPr lang="en" sz="1600" dirty="0" err="1">
                <a:solidFill>
                  <a:schemeClr val="accent6">
                    <a:lumMod val="60000"/>
                    <a:lumOff val="40000"/>
                  </a:schemeClr>
                </a:solidFill>
              </a:rPr>
              <a:t>Sepuluh</a:t>
            </a:r>
            <a:r>
              <a:rPr lang="en" sz="1600" dirty="0">
                <a:solidFill>
                  <a:schemeClr val="accent6">
                    <a:lumMod val="60000"/>
                    <a:lumOff val="40000"/>
                  </a:schemeClr>
                </a:solidFill>
              </a:rPr>
              <a:t> </a:t>
            </a:r>
            <a:r>
              <a:rPr lang="en" sz="1600" dirty="0" err="1">
                <a:solidFill>
                  <a:schemeClr val="accent6">
                    <a:lumMod val="60000"/>
                    <a:lumOff val="40000"/>
                  </a:schemeClr>
                </a:solidFill>
              </a:rPr>
              <a:t>Nopember</a:t>
            </a:r>
            <a:r>
              <a:rPr lang="en" sz="1600" dirty="0">
                <a:solidFill>
                  <a:schemeClr val="accent6">
                    <a:lumMod val="60000"/>
                    <a:lumOff val="40000"/>
                  </a:schemeClr>
                </a:solidFill>
              </a:rPr>
              <a:t> Institute of Technology</a:t>
            </a:r>
            <a:endParaRPr sz="1600" dirty="0">
              <a:solidFill>
                <a:schemeClr val="accent6">
                  <a:lumMod val="60000"/>
                  <a:lumOff val="40000"/>
                </a:schemeClr>
              </a:solidFill>
            </a:endParaRPr>
          </a:p>
        </p:txBody>
      </p:sp>
      <p:sp>
        <p:nvSpPr>
          <p:cNvPr id="834" name="Google Shape;834;p54"/>
          <p:cNvSpPr txBox="1">
            <a:spLocks noGrp="1"/>
          </p:cNvSpPr>
          <p:nvPr>
            <p:ph type="subTitle" idx="1"/>
          </p:nvPr>
        </p:nvSpPr>
        <p:spPr>
          <a:xfrm>
            <a:off x="276225" y="2612478"/>
            <a:ext cx="2200200" cy="35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accent6">
                    <a:lumMod val="50000"/>
                  </a:schemeClr>
                </a:solidFill>
              </a:rPr>
              <a:t>Elvan Selvano</a:t>
            </a:r>
            <a:endParaRPr dirty="0">
              <a:solidFill>
                <a:schemeClr val="accent6">
                  <a:lumMod val="50000"/>
                </a:schemeClr>
              </a:solidFill>
            </a:endParaRPr>
          </a:p>
        </p:txBody>
      </p:sp>
      <p:sp>
        <p:nvSpPr>
          <p:cNvPr id="835" name="Google Shape;835;p54"/>
          <p:cNvSpPr txBox="1">
            <a:spLocks noGrp="1"/>
          </p:cNvSpPr>
          <p:nvPr>
            <p:ph type="subTitle" idx="2"/>
          </p:nvPr>
        </p:nvSpPr>
        <p:spPr>
          <a:xfrm>
            <a:off x="276225" y="2792178"/>
            <a:ext cx="2200200" cy="80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accent6">
                    <a:lumMod val="60000"/>
                    <a:lumOff val="40000"/>
                  </a:schemeClr>
                </a:solidFill>
              </a:rPr>
              <a:t>Mastering Computer Science</a:t>
            </a:r>
          </a:p>
          <a:p>
            <a:pPr marL="0" lvl="0" indent="0" algn="ctr" rtl="0">
              <a:spcBef>
                <a:spcPts val="0"/>
              </a:spcBef>
              <a:spcAft>
                <a:spcPts val="0"/>
              </a:spcAft>
              <a:buNone/>
            </a:pPr>
            <a:r>
              <a:rPr lang="en" sz="1600" dirty="0">
                <a:solidFill>
                  <a:schemeClr val="accent6">
                    <a:lumMod val="60000"/>
                    <a:lumOff val="40000"/>
                  </a:schemeClr>
                </a:solidFill>
              </a:rPr>
              <a:t>Binus University</a:t>
            </a:r>
            <a:endParaRPr sz="1600" dirty="0">
              <a:solidFill>
                <a:schemeClr val="accent6">
                  <a:lumMod val="60000"/>
                  <a:lumOff val="40000"/>
                </a:schemeClr>
              </a:solidFill>
            </a:endParaRPr>
          </a:p>
        </p:txBody>
      </p:sp>
      <p:pic>
        <p:nvPicPr>
          <p:cNvPr id="837" name="Google Shape;837;p54"/>
          <p:cNvPicPr preferRelativeResize="0"/>
          <p:nvPr/>
        </p:nvPicPr>
        <p:blipFill rotWithShape="1">
          <a:blip r:embed="rId4"/>
          <a:srcRect l="25880" t="27262" r="22323" b="28064"/>
          <a:stretch/>
        </p:blipFill>
        <p:spPr>
          <a:xfrm>
            <a:off x="7102349" y="1406703"/>
            <a:ext cx="1328251" cy="1140350"/>
          </a:xfrm>
          <a:prstGeom prst="rect">
            <a:avLst/>
          </a:prstGeom>
          <a:noFill/>
          <a:ln>
            <a:noFill/>
          </a:ln>
          <a:effectLst/>
        </p:spPr>
      </p:pic>
      <p:sp>
        <p:nvSpPr>
          <p:cNvPr id="838" name="Google Shape;838;p54"/>
          <p:cNvSpPr txBox="1">
            <a:spLocks noGrp="1"/>
          </p:cNvSpPr>
          <p:nvPr>
            <p:ph type="subTitle" idx="3"/>
          </p:nvPr>
        </p:nvSpPr>
        <p:spPr>
          <a:xfrm>
            <a:off x="3361619" y="2612478"/>
            <a:ext cx="2200200" cy="35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accent6">
                    <a:lumMod val="50000"/>
                  </a:schemeClr>
                </a:solidFill>
              </a:rPr>
              <a:t>Gusti NA Kresna</a:t>
            </a:r>
            <a:endParaRPr dirty="0">
              <a:solidFill>
                <a:schemeClr val="accent6">
                  <a:lumMod val="50000"/>
                </a:schemeClr>
              </a:solidFill>
            </a:endParaRPr>
          </a:p>
        </p:txBody>
      </p:sp>
      <p:sp>
        <p:nvSpPr>
          <p:cNvPr id="839" name="Google Shape;839;p54"/>
          <p:cNvSpPr txBox="1">
            <a:spLocks noGrp="1"/>
          </p:cNvSpPr>
          <p:nvPr>
            <p:ph type="subTitle" idx="5"/>
          </p:nvPr>
        </p:nvSpPr>
        <p:spPr>
          <a:xfrm>
            <a:off x="6666375" y="2609083"/>
            <a:ext cx="2200200" cy="35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accent6">
                    <a:lumMod val="50000"/>
                  </a:schemeClr>
                </a:solidFill>
              </a:rPr>
              <a:t>Rafif Hendrawan</a:t>
            </a:r>
            <a:endParaRPr dirty="0">
              <a:solidFill>
                <a:schemeClr val="accent6">
                  <a:lumMod val="50000"/>
                </a:schemeClr>
              </a:solidFill>
            </a:endParaRPr>
          </a:p>
        </p:txBody>
      </p:sp>
      <p:sp>
        <p:nvSpPr>
          <p:cNvPr id="840" name="Google Shape;840;p54"/>
          <p:cNvSpPr txBox="1">
            <a:spLocks noGrp="1"/>
          </p:cNvSpPr>
          <p:nvPr>
            <p:ph type="subTitle" idx="6"/>
          </p:nvPr>
        </p:nvSpPr>
        <p:spPr>
          <a:xfrm>
            <a:off x="6298523" y="2788783"/>
            <a:ext cx="2866403" cy="80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600" dirty="0">
                <a:solidFill>
                  <a:schemeClr val="accent6">
                    <a:lumMod val="60000"/>
                    <a:lumOff val="40000"/>
                  </a:schemeClr>
                </a:solidFill>
              </a:rPr>
              <a:t>Bachelor of Physics Education</a:t>
            </a:r>
          </a:p>
          <a:p>
            <a:pPr marL="0" lvl="0" indent="0" algn="ctr" rtl="0">
              <a:spcBef>
                <a:spcPts val="0"/>
              </a:spcBef>
              <a:spcAft>
                <a:spcPts val="0"/>
              </a:spcAft>
              <a:buClr>
                <a:schemeClr val="dk1"/>
              </a:buClr>
              <a:buSzPts val="1100"/>
              <a:buFont typeface="Arial"/>
              <a:buNone/>
            </a:pPr>
            <a:r>
              <a:rPr lang="en" sz="1600" dirty="0">
                <a:solidFill>
                  <a:schemeClr val="accent6">
                    <a:lumMod val="60000"/>
                    <a:lumOff val="40000"/>
                  </a:schemeClr>
                </a:solidFill>
              </a:rPr>
              <a:t>State University of Jakarta</a:t>
            </a:r>
            <a:endParaRPr sz="1600" dirty="0">
              <a:solidFill>
                <a:schemeClr val="accent6">
                  <a:lumMod val="60000"/>
                  <a:lumOff val="40000"/>
                </a:schemeClr>
              </a:solidFill>
            </a:endParaRPr>
          </a:p>
        </p:txBody>
      </p:sp>
      <p:pic>
        <p:nvPicPr>
          <p:cNvPr id="843" name="Google Shape;843;p54"/>
          <p:cNvPicPr preferRelativeResize="0"/>
          <p:nvPr/>
        </p:nvPicPr>
        <p:blipFill>
          <a:blip r:embed="rId5">
            <a:alphaModFix/>
          </a:blip>
          <a:srcRect t="7073" b="7073"/>
          <a:stretch/>
        </p:blipFill>
        <p:spPr>
          <a:xfrm>
            <a:off x="3853035" y="1380725"/>
            <a:ext cx="1328251" cy="1140350"/>
          </a:xfrm>
          <a:prstGeom prst="rect">
            <a:avLst/>
          </a:prstGeom>
          <a:noFill/>
          <a:ln>
            <a:noFill/>
          </a:ln>
          <a:effectLst/>
        </p:spPr>
      </p:pic>
      <p:pic>
        <p:nvPicPr>
          <p:cNvPr id="7" name="Picture 6" descr="Shape&#10;&#10;Description automatically generated with low confidence">
            <a:hlinkClick r:id="rId6"/>
            <a:extLst>
              <a:ext uri="{FF2B5EF4-FFF2-40B4-BE49-F238E27FC236}">
                <a16:creationId xmlns:a16="http://schemas.microsoft.com/office/drawing/2014/main" id="{A53ECBD8-1F1D-4DF2-8D1A-75EA6CB48780}"/>
              </a:ext>
            </a:extLst>
          </p:cNvPr>
          <p:cNvPicPr>
            <a:picLocks noChangeAspect="1"/>
          </p:cNvPicPr>
          <p:nvPr/>
        </p:nvPicPr>
        <p:blipFill>
          <a:blip r:embed="rId7"/>
          <a:stretch>
            <a:fillRect/>
          </a:stretch>
        </p:blipFill>
        <p:spPr>
          <a:xfrm>
            <a:off x="904323" y="3845969"/>
            <a:ext cx="359400" cy="359400"/>
          </a:xfrm>
          <a:prstGeom prst="rect">
            <a:avLst/>
          </a:prstGeom>
        </p:spPr>
      </p:pic>
      <p:pic>
        <p:nvPicPr>
          <p:cNvPr id="36" name="Picture 35" descr="Shape&#10;&#10;Description automatically generated with low confidence">
            <a:hlinkClick r:id="rId8"/>
            <a:extLst>
              <a:ext uri="{FF2B5EF4-FFF2-40B4-BE49-F238E27FC236}">
                <a16:creationId xmlns:a16="http://schemas.microsoft.com/office/drawing/2014/main" id="{727BD962-114D-4BBC-BFE7-F6B3075FB1D3}"/>
              </a:ext>
            </a:extLst>
          </p:cNvPr>
          <p:cNvPicPr>
            <a:picLocks noChangeAspect="1"/>
          </p:cNvPicPr>
          <p:nvPr/>
        </p:nvPicPr>
        <p:blipFill>
          <a:blip r:embed="rId7"/>
          <a:stretch>
            <a:fillRect/>
          </a:stretch>
        </p:blipFill>
        <p:spPr>
          <a:xfrm>
            <a:off x="4092141" y="3845969"/>
            <a:ext cx="359400" cy="359400"/>
          </a:xfrm>
          <a:prstGeom prst="rect">
            <a:avLst/>
          </a:prstGeom>
        </p:spPr>
      </p:pic>
      <p:pic>
        <p:nvPicPr>
          <p:cNvPr id="37" name="Picture 36" descr="Shape&#10;&#10;Description automatically generated with low confidence">
            <a:hlinkClick r:id="rId9"/>
            <a:extLst>
              <a:ext uri="{FF2B5EF4-FFF2-40B4-BE49-F238E27FC236}">
                <a16:creationId xmlns:a16="http://schemas.microsoft.com/office/drawing/2014/main" id="{D1C287CF-B6FC-4719-BB45-F33733642DEA}"/>
              </a:ext>
            </a:extLst>
          </p:cNvPr>
          <p:cNvPicPr>
            <a:picLocks noChangeAspect="1"/>
          </p:cNvPicPr>
          <p:nvPr/>
        </p:nvPicPr>
        <p:blipFill>
          <a:blip r:embed="rId7"/>
          <a:stretch>
            <a:fillRect/>
          </a:stretch>
        </p:blipFill>
        <p:spPr>
          <a:xfrm>
            <a:off x="7372325" y="3845969"/>
            <a:ext cx="359400" cy="359400"/>
          </a:xfrm>
          <a:prstGeom prst="rect">
            <a:avLst/>
          </a:prstGeom>
        </p:spPr>
      </p:pic>
      <p:pic>
        <p:nvPicPr>
          <p:cNvPr id="9" name="Picture 8" descr="Icon&#10;&#10;Description automatically generated">
            <a:hlinkClick r:id="rId10"/>
            <a:extLst>
              <a:ext uri="{FF2B5EF4-FFF2-40B4-BE49-F238E27FC236}">
                <a16:creationId xmlns:a16="http://schemas.microsoft.com/office/drawing/2014/main" id="{6DA84914-9E6E-448B-8DB7-70E825918371}"/>
              </a:ext>
            </a:extLst>
          </p:cNvPr>
          <p:cNvPicPr>
            <a:picLocks noChangeAspect="1"/>
          </p:cNvPicPr>
          <p:nvPr/>
        </p:nvPicPr>
        <p:blipFill>
          <a:blip r:embed="rId11"/>
          <a:stretch>
            <a:fillRect/>
          </a:stretch>
        </p:blipFill>
        <p:spPr>
          <a:xfrm>
            <a:off x="1412277" y="3852485"/>
            <a:ext cx="346367" cy="346367"/>
          </a:xfrm>
          <a:prstGeom prst="rect">
            <a:avLst/>
          </a:prstGeom>
        </p:spPr>
      </p:pic>
      <p:pic>
        <p:nvPicPr>
          <p:cNvPr id="40" name="Picture 39" descr="Icon&#10;&#10;Description automatically generated">
            <a:hlinkClick r:id="rId12"/>
            <a:extLst>
              <a:ext uri="{FF2B5EF4-FFF2-40B4-BE49-F238E27FC236}">
                <a16:creationId xmlns:a16="http://schemas.microsoft.com/office/drawing/2014/main" id="{FE1C5170-4BE0-46D7-B6BF-7522F0F91446}"/>
              </a:ext>
            </a:extLst>
          </p:cNvPr>
          <p:cNvPicPr>
            <a:picLocks noChangeAspect="1"/>
          </p:cNvPicPr>
          <p:nvPr/>
        </p:nvPicPr>
        <p:blipFill>
          <a:blip r:embed="rId11"/>
          <a:stretch>
            <a:fillRect/>
          </a:stretch>
        </p:blipFill>
        <p:spPr>
          <a:xfrm>
            <a:off x="4580660" y="3852485"/>
            <a:ext cx="346367" cy="346367"/>
          </a:xfrm>
          <a:prstGeom prst="rect">
            <a:avLst/>
          </a:prstGeom>
        </p:spPr>
      </p:pic>
      <p:pic>
        <p:nvPicPr>
          <p:cNvPr id="41" name="Picture 40" descr="Icon&#10;&#10;Description automatically generated">
            <a:hlinkClick r:id="rId13"/>
            <a:extLst>
              <a:ext uri="{FF2B5EF4-FFF2-40B4-BE49-F238E27FC236}">
                <a16:creationId xmlns:a16="http://schemas.microsoft.com/office/drawing/2014/main" id="{F66784E4-FB9B-439B-AAEC-FB39D49FF9DA}"/>
              </a:ext>
            </a:extLst>
          </p:cNvPr>
          <p:cNvPicPr>
            <a:picLocks noChangeAspect="1"/>
          </p:cNvPicPr>
          <p:nvPr/>
        </p:nvPicPr>
        <p:blipFill>
          <a:blip r:embed="rId11"/>
          <a:stretch>
            <a:fillRect/>
          </a:stretch>
        </p:blipFill>
        <p:spPr>
          <a:xfrm>
            <a:off x="7841410" y="3845969"/>
            <a:ext cx="346367" cy="346367"/>
          </a:xfrm>
          <a:prstGeom prst="rect">
            <a:avLst/>
          </a:prstGeom>
        </p:spPr>
      </p:pic>
      <p:pic>
        <p:nvPicPr>
          <p:cNvPr id="836" name="Google Shape;836;p54"/>
          <p:cNvPicPr preferRelativeResize="0"/>
          <p:nvPr/>
        </p:nvPicPr>
        <p:blipFill>
          <a:blip r:embed="rId14"/>
          <a:srcRect t="7073" b="7073"/>
          <a:stretch/>
        </p:blipFill>
        <p:spPr>
          <a:xfrm>
            <a:off x="683774" y="1413803"/>
            <a:ext cx="1328251" cy="1140350"/>
          </a:xfrm>
          <a:prstGeom prst="rect">
            <a:avLst/>
          </a:prstGeom>
          <a:noFill/>
          <a:ln>
            <a:noFill/>
          </a:ln>
          <a:effectLst/>
        </p:spPr>
      </p:pic>
      <p:pic>
        <p:nvPicPr>
          <p:cNvPr id="29" name="Picture 28" descr="Chart, radar chart&#10;&#10;Description automatically generated">
            <a:extLst>
              <a:ext uri="{FF2B5EF4-FFF2-40B4-BE49-F238E27FC236}">
                <a16:creationId xmlns:a16="http://schemas.microsoft.com/office/drawing/2014/main" id="{A4B84A2A-10BD-8F4A-A042-B2489A8C85A4}"/>
              </a:ext>
            </a:extLst>
          </p:cNvPr>
          <p:cNvPicPr>
            <a:picLocks noChangeAspect="1"/>
          </p:cNvPicPr>
          <p:nvPr/>
        </p:nvPicPr>
        <p:blipFill>
          <a:blip r:embed="rId3">
            <a:alphaModFix amt="20000"/>
          </a:blip>
          <a:stretch>
            <a:fillRect/>
          </a:stretch>
        </p:blipFill>
        <p:spPr>
          <a:xfrm>
            <a:off x="5345850" y="3681870"/>
            <a:ext cx="2100321" cy="2100321"/>
          </a:xfrm>
          <a:prstGeom prst="rect">
            <a:avLst/>
          </a:prstGeom>
        </p:spPr>
      </p:pic>
    </p:spTree>
    <p:extLst>
      <p:ext uri="{BB962C8B-B14F-4D97-AF65-F5344CB8AC3E}">
        <p14:creationId xmlns:p14="http://schemas.microsoft.com/office/powerpoint/2010/main" val="2274507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2" name="Google Shape;392;p34"/>
          <p:cNvSpPr txBox="1">
            <a:spLocks noGrp="1"/>
          </p:cNvSpPr>
          <p:nvPr>
            <p:ph type="title"/>
          </p:nvPr>
        </p:nvSpPr>
        <p:spPr>
          <a:xfrm>
            <a:off x="1996975" y="241326"/>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Qualified Features</a:t>
            </a:r>
            <a:endParaRPr b="1" dirty="0">
              <a:solidFill>
                <a:schemeClr val="accent6">
                  <a:lumMod val="50000"/>
                </a:schemeClr>
              </a:solidFill>
            </a:endParaRPr>
          </a:p>
        </p:txBody>
      </p:sp>
      <p:pic>
        <p:nvPicPr>
          <p:cNvPr id="393" name="Google Shape;393;p34"/>
          <p:cNvPicPr preferRelativeResize="0"/>
          <p:nvPr/>
        </p:nvPicPr>
        <p:blipFill>
          <a:blip r:embed="rId3"/>
          <a:srcRect l="1886" r="1886"/>
          <a:stretch/>
        </p:blipFill>
        <p:spPr>
          <a:xfrm>
            <a:off x="825249" y="691973"/>
            <a:ext cx="3591102" cy="3472523"/>
          </a:xfrm>
          <a:prstGeom prst="rect">
            <a:avLst/>
          </a:prstGeom>
          <a:noFill/>
          <a:ln>
            <a:noFill/>
          </a:ln>
        </p:spPr>
      </p:pic>
      <p:pic>
        <p:nvPicPr>
          <p:cNvPr id="3" name="Picture 2">
            <a:extLst>
              <a:ext uri="{FF2B5EF4-FFF2-40B4-BE49-F238E27FC236}">
                <a16:creationId xmlns:a16="http://schemas.microsoft.com/office/drawing/2014/main" id="{4C52BE40-25A8-4F0D-BB7B-9B46047DEB75}"/>
              </a:ext>
            </a:extLst>
          </p:cNvPr>
          <p:cNvPicPr>
            <a:picLocks noChangeAspect="1"/>
          </p:cNvPicPr>
          <p:nvPr/>
        </p:nvPicPr>
        <p:blipFill>
          <a:blip r:embed="rId4"/>
          <a:stretch>
            <a:fillRect/>
          </a:stretch>
        </p:blipFill>
        <p:spPr>
          <a:xfrm>
            <a:off x="4577983" y="691973"/>
            <a:ext cx="3740768" cy="3472524"/>
          </a:xfrm>
          <a:prstGeom prst="rect">
            <a:avLst/>
          </a:prstGeom>
        </p:spPr>
      </p:pic>
      <p:sp>
        <p:nvSpPr>
          <p:cNvPr id="5" name="Google Shape;774;p52">
            <a:extLst>
              <a:ext uri="{FF2B5EF4-FFF2-40B4-BE49-F238E27FC236}">
                <a16:creationId xmlns:a16="http://schemas.microsoft.com/office/drawing/2014/main" id="{679390D8-C731-8E45-8826-7FC8DF2399AC}"/>
              </a:ext>
            </a:extLst>
          </p:cNvPr>
          <p:cNvSpPr txBox="1">
            <a:spLocks/>
          </p:cNvSpPr>
          <p:nvPr/>
        </p:nvSpPr>
        <p:spPr>
          <a:xfrm>
            <a:off x="561366" y="4257679"/>
            <a:ext cx="8332567" cy="740466"/>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Font typeface="Montserrat"/>
              <a:buNone/>
            </a:pPr>
            <a:r>
              <a:rPr lang="en-US" sz="1500" dirty="0">
                <a:solidFill>
                  <a:schemeClr val="accent6">
                    <a:lumMod val="50000"/>
                  </a:schemeClr>
                </a:solidFill>
              </a:rPr>
              <a:t>The author said that the </a:t>
            </a:r>
            <a:r>
              <a:rPr lang="en-US" sz="1500" b="1" dirty="0">
                <a:solidFill>
                  <a:schemeClr val="accent6">
                    <a:lumMod val="50000"/>
                  </a:schemeClr>
                </a:solidFill>
              </a:rPr>
              <a:t>unqualified </a:t>
            </a:r>
            <a:r>
              <a:rPr lang="en-US" sz="1500" dirty="0">
                <a:solidFill>
                  <a:schemeClr val="accent6">
                    <a:lumMod val="50000"/>
                  </a:schemeClr>
                </a:solidFill>
              </a:rPr>
              <a:t>means the </a:t>
            </a:r>
            <a:r>
              <a:rPr lang="en-US" sz="1500" b="1" dirty="0">
                <a:solidFill>
                  <a:schemeClr val="accent6">
                    <a:lumMod val="50000"/>
                  </a:schemeClr>
                </a:solidFill>
              </a:rPr>
              <a:t>price does not reflect the market value</a:t>
            </a:r>
            <a:r>
              <a:rPr lang="en-US" sz="1500" dirty="0">
                <a:solidFill>
                  <a:schemeClr val="accent6">
                    <a:lumMod val="50000"/>
                  </a:schemeClr>
                </a:solidFill>
              </a:rPr>
              <a:t> and suggested to drop it. Since the charts also support the statement, we decide to </a:t>
            </a:r>
            <a:r>
              <a:rPr lang="en-US" sz="1500" b="1" dirty="0">
                <a:solidFill>
                  <a:schemeClr val="accent6">
                    <a:lumMod val="50000"/>
                  </a:schemeClr>
                </a:solidFill>
              </a:rPr>
              <a:t>exclude the unqualified</a:t>
            </a:r>
            <a:r>
              <a:rPr lang="en-US" sz="1500" dirty="0">
                <a:solidFill>
                  <a:schemeClr val="accent6">
                    <a:lumMod val="50000"/>
                  </a:schemeClr>
                </a:solidFill>
              </a:rPr>
              <a:t>.</a:t>
            </a:r>
          </a:p>
        </p:txBody>
      </p:sp>
    </p:spTree>
    <p:extLst>
      <p:ext uri="{BB962C8B-B14F-4D97-AF65-F5344CB8AC3E}">
        <p14:creationId xmlns:p14="http://schemas.microsoft.com/office/powerpoint/2010/main" val="3837214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51" name="Title 2">
            <a:extLst>
              <a:ext uri="{FF2B5EF4-FFF2-40B4-BE49-F238E27FC236}">
                <a16:creationId xmlns:a16="http://schemas.microsoft.com/office/drawing/2014/main" id="{58A20E95-9F61-2A41-8E22-A90CCD824BA3}"/>
              </a:ext>
            </a:extLst>
          </p:cNvPr>
          <p:cNvSpPr>
            <a:spLocks noGrp="1"/>
          </p:cNvSpPr>
          <p:nvPr>
            <p:ph type="title"/>
          </p:nvPr>
        </p:nvSpPr>
        <p:spPr>
          <a:xfrm>
            <a:off x="1748497" y="298178"/>
            <a:ext cx="5150100" cy="431400"/>
          </a:xfrm>
        </p:spPr>
        <p:txBody>
          <a:bodyPr/>
          <a:lstStyle/>
          <a:p>
            <a:r>
              <a:rPr lang="en-US" b="1" dirty="0">
                <a:solidFill>
                  <a:schemeClr val="accent6">
                    <a:lumMod val="50000"/>
                  </a:schemeClr>
                </a:solidFill>
              </a:rPr>
              <a:t>Handling Missing Data</a:t>
            </a:r>
          </a:p>
        </p:txBody>
      </p:sp>
      <p:pic>
        <p:nvPicPr>
          <p:cNvPr id="52" name="Picture 2">
            <a:extLst>
              <a:ext uri="{FF2B5EF4-FFF2-40B4-BE49-F238E27FC236}">
                <a16:creationId xmlns:a16="http://schemas.microsoft.com/office/drawing/2014/main" id="{0DBAC490-27CC-2B48-96EB-F45C639423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731"/>
          <a:stretch/>
        </p:blipFill>
        <p:spPr bwMode="auto">
          <a:xfrm>
            <a:off x="188534" y="912458"/>
            <a:ext cx="7064593" cy="3196968"/>
          </a:xfrm>
          <a:prstGeom prst="rect">
            <a:avLst/>
          </a:prstGeom>
          <a:noFill/>
          <a:extLst>
            <a:ext uri="{909E8E84-426E-40DD-AFC4-6F175D3DCCD1}">
              <a14:hiddenFill xmlns:a14="http://schemas.microsoft.com/office/drawing/2010/main">
                <a:solidFill>
                  <a:srgbClr val="FFFFFF"/>
                </a:solidFill>
              </a14:hiddenFill>
            </a:ext>
          </a:extLst>
        </p:spPr>
      </p:pic>
      <p:sp>
        <p:nvSpPr>
          <p:cNvPr id="54" name="Right Brace 53">
            <a:extLst>
              <a:ext uri="{FF2B5EF4-FFF2-40B4-BE49-F238E27FC236}">
                <a16:creationId xmlns:a16="http://schemas.microsoft.com/office/drawing/2014/main" id="{86DF99C4-A928-4945-A3A1-EB6AC4B8DED2}"/>
              </a:ext>
            </a:extLst>
          </p:cNvPr>
          <p:cNvSpPr/>
          <p:nvPr/>
        </p:nvSpPr>
        <p:spPr>
          <a:xfrm>
            <a:off x="7253127" y="1008417"/>
            <a:ext cx="213741" cy="1215054"/>
          </a:xfrm>
          <a:prstGeom prst="rightBrac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Right Brace 54">
            <a:extLst>
              <a:ext uri="{FF2B5EF4-FFF2-40B4-BE49-F238E27FC236}">
                <a16:creationId xmlns:a16="http://schemas.microsoft.com/office/drawing/2014/main" id="{AE2E55D1-ECF3-6A48-AE27-3C21FA74F73F}"/>
              </a:ext>
            </a:extLst>
          </p:cNvPr>
          <p:cNvSpPr/>
          <p:nvPr/>
        </p:nvSpPr>
        <p:spPr>
          <a:xfrm>
            <a:off x="7253127" y="2307958"/>
            <a:ext cx="213741" cy="771693"/>
          </a:xfrm>
          <a:prstGeom prst="rightBrac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Google Shape;774;p52">
            <a:extLst>
              <a:ext uri="{FF2B5EF4-FFF2-40B4-BE49-F238E27FC236}">
                <a16:creationId xmlns:a16="http://schemas.microsoft.com/office/drawing/2014/main" id="{EE9D071D-ECCD-0247-8F0A-460C69CC788A}"/>
              </a:ext>
            </a:extLst>
          </p:cNvPr>
          <p:cNvSpPr txBox="1">
            <a:spLocks/>
          </p:cNvSpPr>
          <p:nvPr/>
        </p:nvSpPr>
        <p:spPr>
          <a:xfrm>
            <a:off x="7342326" y="1435537"/>
            <a:ext cx="1492370" cy="3657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Font typeface="Montserrat"/>
              <a:buNone/>
            </a:pPr>
            <a:r>
              <a:rPr lang="en-US" sz="1500" dirty="0">
                <a:solidFill>
                  <a:schemeClr val="accent6">
                    <a:lumMod val="50000"/>
                  </a:schemeClr>
                </a:solidFill>
              </a:rPr>
              <a:t>Residential</a:t>
            </a:r>
          </a:p>
        </p:txBody>
      </p:sp>
      <p:sp>
        <p:nvSpPr>
          <p:cNvPr id="57" name="Google Shape;774;p52">
            <a:extLst>
              <a:ext uri="{FF2B5EF4-FFF2-40B4-BE49-F238E27FC236}">
                <a16:creationId xmlns:a16="http://schemas.microsoft.com/office/drawing/2014/main" id="{433CB7BC-3F3F-9F44-9582-501D7ADDAB64}"/>
              </a:ext>
            </a:extLst>
          </p:cNvPr>
          <p:cNvSpPr txBox="1">
            <a:spLocks/>
          </p:cNvSpPr>
          <p:nvPr/>
        </p:nvSpPr>
        <p:spPr>
          <a:xfrm>
            <a:off x="7342326" y="2510924"/>
            <a:ext cx="1801674" cy="3657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Font typeface="Montserrat"/>
              <a:buNone/>
            </a:pPr>
            <a:r>
              <a:rPr lang="en-US" sz="1500" dirty="0">
                <a:solidFill>
                  <a:schemeClr val="accent6">
                    <a:lumMod val="50000"/>
                  </a:schemeClr>
                </a:solidFill>
              </a:rPr>
              <a:t>Condominium</a:t>
            </a:r>
          </a:p>
        </p:txBody>
      </p:sp>
      <p:sp>
        <p:nvSpPr>
          <p:cNvPr id="58" name="Google Shape;774;p52">
            <a:extLst>
              <a:ext uri="{FF2B5EF4-FFF2-40B4-BE49-F238E27FC236}">
                <a16:creationId xmlns:a16="http://schemas.microsoft.com/office/drawing/2014/main" id="{10CA03C5-3537-E74C-B965-CA2B1D2D6599}"/>
              </a:ext>
            </a:extLst>
          </p:cNvPr>
          <p:cNvSpPr txBox="1">
            <a:spLocks/>
          </p:cNvSpPr>
          <p:nvPr/>
        </p:nvSpPr>
        <p:spPr>
          <a:xfrm>
            <a:off x="7404597" y="729578"/>
            <a:ext cx="1492370" cy="3657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Font typeface="Montserrat"/>
              <a:buNone/>
            </a:pPr>
            <a:r>
              <a:rPr lang="en-US" sz="1500" b="1" dirty="0">
                <a:solidFill>
                  <a:schemeClr val="accent6">
                    <a:lumMod val="50000"/>
                  </a:schemeClr>
                </a:solidFill>
              </a:rPr>
              <a:t>SOURCE</a:t>
            </a:r>
          </a:p>
        </p:txBody>
      </p:sp>
      <p:sp>
        <p:nvSpPr>
          <p:cNvPr id="59" name="Google Shape;774;p52">
            <a:extLst>
              <a:ext uri="{FF2B5EF4-FFF2-40B4-BE49-F238E27FC236}">
                <a16:creationId xmlns:a16="http://schemas.microsoft.com/office/drawing/2014/main" id="{D47298FC-1044-E648-854F-815EEA0DE139}"/>
              </a:ext>
            </a:extLst>
          </p:cNvPr>
          <p:cNvSpPr txBox="1">
            <a:spLocks/>
          </p:cNvSpPr>
          <p:nvPr/>
        </p:nvSpPr>
        <p:spPr>
          <a:xfrm>
            <a:off x="188534" y="4125295"/>
            <a:ext cx="8646162" cy="740466"/>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lgn="ctr">
              <a:buFont typeface="Montserrat"/>
              <a:buNone/>
            </a:pPr>
            <a:r>
              <a:rPr lang="en-US" sz="1500" dirty="0">
                <a:solidFill>
                  <a:schemeClr val="accent6">
                    <a:lumMod val="50000"/>
                  </a:schemeClr>
                </a:solidFill>
              </a:rPr>
              <a:t>The dataset comes from </a:t>
            </a:r>
            <a:r>
              <a:rPr lang="en-US" sz="1500" b="1" dirty="0">
                <a:solidFill>
                  <a:schemeClr val="accent6">
                    <a:lumMod val="50000"/>
                  </a:schemeClr>
                </a:solidFill>
              </a:rPr>
              <a:t>two sources</a:t>
            </a:r>
            <a:r>
              <a:rPr lang="en-US" sz="1500" dirty="0">
                <a:solidFill>
                  <a:schemeClr val="accent6">
                    <a:lumMod val="50000"/>
                  </a:schemeClr>
                </a:solidFill>
              </a:rPr>
              <a:t> that have </a:t>
            </a:r>
            <a:r>
              <a:rPr lang="en-US" sz="1500" b="1" dirty="0">
                <a:solidFill>
                  <a:schemeClr val="accent6">
                    <a:lumMod val="50000"/>
                  </a:schemeClr>
                </a:solidFill>
              </a:rPr>
              <a:t>several different features</a:t>
            </a:r>
            <a:r>
              <a:rPr lang="en-US" sz="1500" dirty="0">
                <a:solidFill>
                  <a:schemeClr val="accent6">
                    <a:lumMod val="50000"/>
                  </a:schemeClr>
                </a:solidFill>
              </a:rPr>
              <a:t>. We assume to predict those two, will require different features. Since we have less missing values on residential, </a:t>
            </a:r>
            <a:r>
              <a:rPr lang="en-US" sz="1500" b="1" dirty="0">
                <a:solidFill>
                  <a:schemeClr val="accent6">
                    <a:lumMod val="50000"/>
                  </a:schemeClr>
                </a:solidFill>
              </a:rPr>
              <a:t>we limit our project only on residential property</a:t>
            </a:r>
            <a:r>
              <a:rPr lang="en-US" sz="1500" dirty="0">
                <a:solidFill>
                  <a:schemeClr val="accent6">
                    <a:lumMod val="50000"/>
                  </a:schemeClr>
                </a:solidFill>
              </a:rPr>
              <a:t>. </a:t>
            </a:r>
          </a:p>
        </p:txBody>
      </p:sp>
    </p:spTree>
    <p:extLst>
      <p:ext uri="{BB962C8B-B14F-4D97-AF65-F5344CB8AC3E}">
        <p14:creationId xmlns:p14="http://schemas.microsoft.com/office/powerpoint/2010/main" val="1922810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FA0D44-39A4-4EB9-B6BD-8A4409EF3D44}"/>
              </a:ext>
            </a:extLst>
          </p:cNvPr>
          <p:cNvSpPr>
            <a:spLocks noGrp="1"/>
          </p:cNvSpPr>
          <p:nvPr>
            <p:ph type="title"/>
          </p:nvPr>
        </p:nvSpPr>
        <p:spPr>
          <a:xfrm>
            <a:off x="1748497" y="298178"/>
            <a:ext cx="5150100" cy="431400"/>
          </a:xfrm>
        </p:spPr>
        <p:txBody>
          <a:bodyPr/>
          <a:lstStyle/>
          <a:p>
            <a:r>
              <a:rPr lang="en-US" b="1" dirty="0">
                <a:solidFill>
                  <a:schemeClr val="accent6">
                    <a:lumMod val="50000"/>
                  </a:schemeClr>
                </a:solidFill>
              </a:rPr>
              <a:t>Handling Missing Data (continued)</a:t>
            </a:r>
          </a:p>
        </p:txBody>
      </p:sp>
      <p:sp>
        <p:nvSpPr>
          <p:cNvPr id="14" name="Google Shape;774;p52">
            <a:extLst>
              <a:ext uri="{FF2B5EF4-FFF2-40B4-BE49-F238E27FC236}">
                <a16:creationId xmlns:a16="http://schemas.microsoft.com/office/drawing/2014/main" id="{3A9E0B68-26F2-7548-AACB-CE277E858659}"/>
              </a:ext>
            </a:extLst>
          </p:cNvPr>
          <p:cNvSpPr txBox="1">
            <a:spLocks/>
          </p:cNvSpPr>
          <p:nvPr/>
        </p:nvSpPr>
        <p:spPr>
          <a:xfrm>
            <a:off x="1" y="3148620"/>
            <a:ext cx="9074988" cy="1696702"/>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Font typeface="Montserrat"/>
              <a:buNone/>
            </a:pPr>
            <a:r>
              <a:rPr lang="en-US" sz="1600" dirty="0">
                <a:solidFill>
                  <a:schemeClr val="accent6">
                    <a:lumMod val="50000"/>
                  </a:schemeClr>
                </a:solidFill>
              </a:rPr>
              <a:t>We also drop some features as follows :</a:t>
            </a:r>
          </a:p>
          <a:p>
            <a:pPr marL="139700" indent="0">
              <a:buFont typeface="Montserrat"/>
              <a:buNone/>
            </a:pPr>
            <a:endParaRPr lang="en-US" sz="1500" dirty="0">
              <a:solidFill>
                <a:schemeClr val="accent6">
                  <a:lumMod val="50000"/>
                </a:schemeClr>
              </a:solidFill>
            </a:endParaRPr>
          </a:p>
          <a:p>
            <a:pPr>
              <a:buFontTx/>
              <a:buChar char="-"/>
            </a:pPr>
            <a:r>
              <a:rPr lang="en-US" sz="1500" dirty="0">
                <a:solidFill>
                  <a:schemeClr val="accent6">
                    <a:lumMod val="50000"/>
                  </a:schemeClr>
                </a:solidFill>
              </a:rPr>
              <a:t>CMPLX_NUM, LIVING_GBA, CENSUS_TRACT : </a:t>
            </a:r>
            <a:r>
              <a:rPr lang="en-US" sz="1500" b="1" dirty="0">
                <a:solidFill>
                  <a:schemeClr val="accent6">
                    <a:lumMod val="50000"/>
                  </a:schemeClr>
                </a:solidFill>
              </a:rPr>
              <a:t>condominium features</a:t>
            </a:r>
          </a:p>
          <a:p>
            <a:pPr>
              <a:buFontTx/>
              <a:buChar char="-"/>
            </a:pPr>
            <a:r>
              <a:rPr lang="en-GB" dirty="0">
                <a:solidFill>
                  <a:schemeClr val="accent6">
                    <a:lumMod val="50000"/>
                  </a:schemeClr>
                </a:solidFill>
              </a:rPr>
              <a:t>ASSESSMENT_SUBNBHD, FULLADDRESS, NATIONAL GRID, CENSUS_BLOCK : </a:t>
            </a:r>
            <a:r>
              <a:rPr lang="en-GB" b="1" dirty="0">
                <a:solidFill>
                  <a:schemeClr val="accent6">
                    <a:lumMod val="50000"/>
                  </a:schemeClr>
                </a:solidFill>
              </a:rPr>
              <a:t>high cardinality</a:t>
            </a:r>
          </a:p>
          <a:p>
            <a:pPr>
              <a:buFontTx/>
              <a:buChar char="-"/>
            </a:pPr>
            <a:r>
              <a:rPr lang="en-GB" dirty="0">
                <a:solidFill>
                  <a:schemeClr val="accent6">
                    <a:lumMod val="50000"/>
                  </a:schemeClr>
                </a:solidFill>
              </a:rPr>
              <a:t>CITY, STATE </a:t>
            </a:r>
            <a:r>
              <a:rPr lang="en-GB" b="1" dirty="0">
                <a:solidFill>
                  <a:schemeClr val="accent6">
                    <a:lumMod val="50000"/>
                  </a:schemeClr>
                </a:solidFill>
              </a:rPr>
              <a:t>: single value </a:t>
            </a:r>
            <a:r>
              <a:rPr lang="en-GB" dirty="0">
                <a:solidFill>
                  <a:schemeClr val="accent6">
                    <a:lumMod val="50000"/>
                  </a:schemeClr>
                </a:solidFill>
              </a:rPr>
              <a:t>(Washington, DC)</a:t>
            </a:r>
          </a:p>
          <a:p>
            <a:pPr>
              <a:buFontTx/>
              <a:buChar char="-"/>
            </a:pPr>
            <a:r>
              <a:rPr lang="en-GB" dirty="0">
                <a:solidFill>
                  <a:schemeClr val="accent6">
                    <a:lumMod val="50000"/>
                  </a:schemeClr>
                </a:solidFill>
              </a:rPr>
              <a:t>X, Y : </a:t>
            </a:r>
            <a:r>
              <a:rPr lang="en-GB" b="1" dirty="0">
                <a:solidFill>
                  <a:schemeClr val="accent6">
                    <a:lumMod val="50000"/>
                  </a:schemeClr>
                </a:solidFill>
              </a:rPr>
              <a:t>same value </a:t>
            </a:r>
            <a:r>
              <a:rPr lang="en-GB" dirty="0">
                <a:solidFill>
                  <a:schemeClr val="accent6">
                    <a:lumMod val="50000"/>
                  </a:schemeClr>
                </a:solidFill>
              </a:rPr>
              <a:t>with LONGITUDE and LATITUDE</a:t>
            </a:r>
          </a:p>
          <a:p>
            <a:pPr>
              <a:buFontTx/>
              <a:buChar char="-"/>
            </a:pPr>
            <a:r>
              <a:rPr lang="en-GB" dirty="0">
                <a:solidFill>
                  <a:schemeClr val="accent6">
                    <a:lumMod val="50000"/>
                  </a:schemeClr>
                </a:solidFill>
              </a:rPr>
              <a:t>SALEDATE : </a:t>
            </a:r>
            <a:r>
              <a:rPr lang="en-GB" b="1" dirty="0">
                <a:solidFill>
                  <a:schemeClr val="accent6">
                    <a:lumMod val="50000"/>
                  </a:schemeClr>
                </a:solidFill>
              </a:rPr>
              <a:t>replaced with SALEYEAR</a:t>
            </a:r>
          </a:p>
        </p:txBody>
      </p:sp>
      <p:grpSp>
        <p:nvGrpSpPr>
          <p:cNvPr id="7" name="Group 6">
            <a:extLst>
              <a:ext uri="{FF2B5EF4-FFF2-40B4-BE49-F238E27FC236}">
                <a16:creationId xmlns:a16="http://schemas.microsoft.com/office/drawing/2014/main" id="{3830A7CC-B4BE-1E48-B63A-E6BE51234964}"/>
              </a:ext>
            </a:extLst>
          </p:cNvPr>
          <p:cNvGrpSpPr/>
          <p:nvPr/>
        </p:nvGrpSpPr>
        <p:grpSpPr>
          <a:xfrm>
            <a:off x="923962" y="729578"/>
            <a:ext cx="7119234" cy="2582944"/>
            <a:chOff x="841075" y="779091"/>
            <a:chExt cx="6784676" cy="2582944"/>
          </a:xfrm>
        </p:grpSpPr>
        <p:pic>
          <p:nvPicPr>
            <p:cNvPr id="8" name="Picture 4">
              <a:extLst>
                <a:ext uri="{FF2B5EF4-FFF2-40B4-BE49-F238E27FC236}">
                  <a16:creationId xmlns:a16="http://schemas.microsoft.com/office/drawing/2014/main" id="{9F3459D8-8249-644B-B90A-EDBBF2BA80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567" r="9151"/>
            <a:stretch/>
          </p:blipFill>
          <p:spPr bwMode="auto">
            <a:xfrm>
              <a:off x="841075" y="1026543"/>
              <a:ext cx="6784676" cy="23354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A40B72FC-3638-044E-B45F-01E5C4A042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99" r="9151" b="94861"/>
            <a:stretch/>
          </p:blipFill>
          <p:spPr bwMode="auto">
            <a:xfrm>
              <a:off x="841075" y="779091"/>
              <a:ext cx="6784676" cy="19840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8416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13" name="Title 2">
            <a:extLst>
              <a:ext uri="{FF2B5EF4-FFF2-40B4-BE49-F238E27FC236}">
                <a16:creationId xmlns:a16="http://schemas.microsoft.com/office/drawing/2014/main" id="{65EFACF3-2C4E-B345-88A6-158E081233BD}"/>
              </a:ext>
            </a:extLst>
          </p:cNvPr>
          <p:cNvSpPr>
            <a:spLocks noGrp="1"/>
          </p:cNvSpPr>
          <p:nvPr>
            <p:ph type="title"/>
          </p:nvPr>
        </p:nvSpPr>
        <p:spPr>
          <a:xfrm>
            <a:off x="1748497" y="298178"/>
            <a:ext cx="5150100" cy="431400"/>
          </a:xfrm>
        </p:spPr>
        <p:txBody>
          <a:bodyPr/>
          <a:lstStyle/>
          <a:p>
            <a:r>
              <a:rPr lang="en-US" b="1" dirty="0">
                <a:solidFill>
                  <a:schemeClr val="accent6">
                    <a:lumMod val="50000"/>
                  </a:schemeClr>
                </a:solidFill>
              </a:rPr>
              <a:t>Handling Missing Data (continued)</a:t>
            </a:r>
          </a:p>
        </p:txBody>
      </p:sp>
      <p:sp>
        <p:nvSpPr>
          <p:cNvPr id="14" name="Google Shape;774;p52">
            <a:extLst>
              <a:ext uri="{FF2B5EF4-FFF2-40B4-BE49-F238E27FC236}">
                <a16:creationId xmlns:a16="http://schemas.microsoft.com/office/drawing/2014/main" id="{8AD8EE57-A9BF-6D41-BED6-2968163D57BB}"/>
              </a:ext>
            </a:extLst>
          </p:cNvPr>
          <p:cNvSpPr txBox="1">
            <a:spLocks/>
          </p:cNvSpPr>
          <p:nvPr/>
        </p:nvSpPr>
        <p:spPr>
          <a:xfrm>
            <a:off x="81951" y="3328284"/>
            <a:ext cx="8980097" cy="1414538"/>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None/>
            </a:pPr>
            <a:r>
              <a:rPr lang="en-GB" dirty="0">
                <a:solidFill>
                  <a:schemeClr val="accent6">
                    <a:lumMod val="50000"/>
                  </a:schemeClr>
                </a:solidFill>
              </a:rPr>
              <a:t>The YR_RMDL features seems too important to drop. Intuitively, whether the properties have been </a:t>
            </a:r>
            <a:r>
              <a:rPr lang="en-GB" dirty="0" err="1">
                <a:solidFill>
                  <a:schemeClr val="accent6">
                    <a:lumMod val="50000"/>
                  </a:schemeClr>
                </a:solidFill>
              </a:rPr>
              <a:t>remodeled</a:t>
            </a:r>
            <a:r>
              <a:rPr lang="en-GB" dirty="0">
                <a:solidFill>
                  <a:schemeClr val="accent6">
                    <a:lumMod val="50000"/>
                  </a:schemeClr>
                </a:solidFill>
              </a:rPr>
              <a:t> or not will affect the price. We decide to do </a:t>
            </a:r>
            <a:r>
              <a:rPr lang="en-GB" b="1" dirty="0">
                <a:solidFill>
                  <a:schemeClr val="accent6">
                    <a:lumMod val="50000"/>
                  </a:schemeClr>
                </a:solidFill>
              </a:rPr>
              <a:t>feature engineering by converting the YR_RMDL into RMDL</a:t>
            </a:r>
            <a:r>
              <a:rPr lang="en-GB" dirty="0">
                <a:solidFill>
                  <a:schemeClr val="accent6">
                    <a:lumMod val="50000"/>
                  </a:schemeClr>
                </a:solidFill>
              </a:rPr>
              <a:t>, which is (1/0). 1 means the property has been </a:t>
            </a:r>
            <a:r>
              <a:rPr lang="en-GB" dirty="0" err="1">
                <a:solidFill>
                  <a:schemeClr val="accent6">
                    <a:lumMod val="50000"/>
                  </a:schemeClr>
                </a:solidFill>
              </a:rPr>
              <a:t>remodeled</a:t>
            </a:r>
            <a:r>
              <a:rPr lang="en-GB" dirty="0">
                <a:solidFill>
                  <a:schemeClr val="accent6">
                    <a:lumMod val="50000"/>
                  </a:schemeClr>
                </a:solidFill>
              </a:rPr>
              <a:t> and vice versa.</a:t>
            </a:r>
          </a:p>
          <a:p>
            <a:pPr marL="139700" indent="0">
              <a:buNone/>
            </a:pPr>
            <a:endParaRPr lang="en-GB" dirty="0">
              <a:solidFill>
                <a:schemeClr val="accent6">
                  <a:lumMod val="50000"/>
                </a:schemeClr>
              </a:solidFill>
            </a:endParaRPr>
          </a:p>
          <a:p>
            <a:pPr marL="139700" indent="0">
              <a:buNone/>
            </a:pPr>
            <a:r>
              <a:rPr lang="en-GB" dirty="0">
                <a:solidFill>
                  <a:schemeClr val="accent6">
                    <a:lumMod val="50000"/>
                  </a:schemeClr>
                </a:solidFill>
              </a:rPr>
              <a:t>Next, we will drop remaining missing values since the number is insignificant (88 rows)</a:t>
            </a:r>
          </a:p>
        </p:txBody>
      </p:sp>
      <p:grpSp>
        <p:nvGrpSpPr>
          <p:cNvPr id="4" name="Group 3">
            <a:extLst>
              <a:ext uri="{FF2B5EF4-FFF2-40B4-BE49-F238E27FC236}">
                <a16:creationId xmlns:a16="http://schemas.microsoft.com/office/drawing/2014/main" id="{2A53C1DD-8CBA-9B43-A59A-F806C2DF6F63}"/>
              </a:ext>
            </a:extLst>
          </p:cNvPr>
          <p:cNvGrpSpPr/>
          <p:nvPr/>
        </p:nvGrpSpPr>
        <p:grpSpPr>
          <a:xfrm>
            <a:off x="884207" y="729578"/>
            <a:ext cx="7198745" cy="2536827"/>
            <a:chOff x="884207" y="819509"/>
            <a:chExt cx="7198745" cy="2536827"/>
          </a:xfrm>
        </p:grpSpPr>
        <p:pic>
          <p:nvPicPr>
            <p:cNvPr id="8194" name="Picture 2">
              <a:extLst>
                <a:ext uri="{FF2B5EF4-FFF2-40B4-BE49-F238E27FC236}">
                  <a16:creationId xmlns:a16="http://schemas.microsoft.com/office/drawing/2014/main" id="{C84D2E6E-A947-234D-BF21-F886EB175B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590" r="8868" b="-1"/>
            <a:stretch/>
          </p:blipFill>
          <p:spPr bwMode="auto">
            <a:xfrm>
              <a:off x="884207" y="1026543"/>
              <a:ext cx="7198745" cy="232979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81D3472F-78FC-A14A-83E4-1A81EA7347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03" r="8868" b="94393"/>
            <a:stretch/>
          </p:blipFill>
          <p:spPr bwMode="auto">
            <a:xfrm>
              <a:off x="884207" y="819509"/>
              <a:ext cx="7198745" cy="2156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55127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Google Shape;409;p36">
            <a:extLst>
              <a:ext uri="{FF2B5EF4-FFF2-40B4-BE49-F238E27FC236}">
                <a16:creationId xmlns:a16="http://schemas.microsoft.com/office/drawing/2014/main" id="{EEECA0E1-92DF-E44E-A727-EB4373E05E0B}"/>
              </a:ext>
            </a:extLst>
          </p:cNvPr>
          <p:cNvSpPr txBox="1">
            <a:spLocks/>
          </p:cNvSpPr>
          <p:nvPr/>
        </p:nvSpPr>
        <p:spPr>
          <a:xfrm>
            <a:off x="7376846" y="2869935"/>
            <a:ext cx="1759737" cy="663091"/>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pPr algn="l"/>
            <a:r>
              <a:rPr lang="en-GB" sz="1600" dirty="0">
                <a:solidFill>
                  <a:schemeClr val="accent6">
                    <a:lumMod val="60000"/>
                    <a:lumOff val="40000"/>
                  </a:schemeClr>
                </a:solidFill>
              </a:rPr>
              <a:t>Model performance :</a:t>
            </a:r>
          </a:p>
          <a:p>
            <a:pPr algn="l"/>
            <a:r>
              <a:rPr lang="en-GB" sz="1600" dirty="0">
                <a:solidFill>
                  <a:schemeClr val="accent6">
                    <a:lumMod val="60000"/>
                    <a:lumOff val="40000"/>
                  </a:schemeClr>
                </a:solidFill>
              </a:rPr>
              <a:t>- ROOMS</a:t>
            </a:r>
          </a:p>
          <a:p>
            <a:pPr algn="l"/>
            <a:r>
              <a:rPr lang="en-GB" sz="1600" dirty="0">
                <a:solidFill>
                  <a:schemeClr val="accent6">
                    <a:lumMod val="60000"/>
                    <a:lumOff val="40000"/>
                  </a:schemeClr>
                </a:solidFill>
              </a:rPr>
              <a:t>- USE CODE</a:t>
            </a:r>
          </a:p>
        </p:txBody>
      </p:sp>
      <p:sp>
        <p:nvSpPr>
          <p:cNvPr id="17" name="Google Shape;409;p36">
            <a:extLst>
              <a:ext uri="{FF2B5EF4-FFF2-40B4-BE49-F238E27FC236}">
                <a16:creationId xmlns:a16="http://schemas.microsoft.com/office/drawing/2014/main" id="{F77F2C62-DFDE-FE42-966A-DB852643AAD0}"/>
              </a:ext>
            </a:extLst>
          </p:cNvPr>
          <p:cNvSpPr txBox="1">
            <a:spLocks/>
          </p:cNvSpPr>
          <p:nvPr/>
        </p:nvSpPr>
        <p:spPr>
          <a:xfrm>
            <a:off x="3611479" y="2488456"/>
            <a:ext cx="2252420" cy="2043474"/>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pPr algn="l"/>
            <a:r>
              <a:rPr lang="en-GB" sz="1600" dirty="0">
                <a:solidFill>
                  <a:schemeClr val="accent6">
                    <a:lumMod val="60000"/>
                    <a:lumOff val="40000"/>
                  </a:schemeClr>
                </a:solidFill>
              </a:rPr>
              <a:t>Drop Location Features</a:t>
            </a:r>
          </a:p>
          <a:p>
            <a:pPr algn="l"/>
            <a:r>
              <a:rPr lang="en-GB" sz="1600" dirty="0">
                <a:solidFill>
                  <a:schemeClr val="accent6">
                    <a:lumMod val="60000"/>
                    <a:lumOff val="40000"/>
                  </a:schemeClr>
                </a:solidFill>
              </a:rPr>
              <a:t>(Multicollinearity)  :</a:t>
            </a:r>
          </a:p>
          <a:p>
            <a:pPr algn="l"/>
            <a:r>
              <a:rPr lang="en-GB" sz="1600" dirty="0">
                <a:solidFill>
                  <a:schemeClr val="accent6">
                    <a:lumMod val="60000"/>
                    <a:lumOff val="40000"/>
                  </a:schemeClr>
                </a:solidFill>
              </a:rPr>
              <a:t>- ZIPCODE</a:t>
            </a:r>
          </a:p>
          <a:p>
            <a:pPr algn="l"/>
            <a:r>
              <a:rPr lang="en-GB" sz="1600" dirty="0">
                <a:solidFill>
                  <a:schemeClr val="accent6">
                    <a:lumMod val="60000"/>
                    <a:lumOff val="40000"/>
                  </a:schemeClr>
                </a:solidFill>
              </a:rPr>
              <a:t>- ASSESSMENT_NBHD</a:t>
            </a:r>
          </a:p>
          <a:p>
            <a:pPr algn="l"/>
            <a:r>
              <a:rPr lang="en-GB" sz="1600" dirty="0">
                <a:solidFill>
                  <a:schemeClr val="accent6">
                    <a:lumMod val="60000"/>
                    <a:lumOff val="40000"/>
                  </a:schemeClr>
                </a:solidFill>
              </a:rPr>
              <a:t>- SQUARE</a:t>
            </a:r>
          </a:p>
          <a:p>
            <a:pPr algn="l"/>
            <a:r>
              <a:rPr lang="en-GB" sz="1600" dirty="0">
                <a:solidFill>
                  <a:schemeClr val="accent6">
                    <a:lumMod val="60000"/>
                    <a:lumOff val="40000"/>
                  </a:schemeClr>
                </a:solidFill>
              </a:rPr>
              <a:t>- QUADRANT</a:t>
            </a:r>
          </a:p>
          <a:p>
            <a:pPr algn="l"/>
            <a:r>
              <a:rPr lang="en-GB" sz="1600" dirty="0">
                <a:solidFill>
                  <a:schemeClr val="accent6">
                    <a:lumMod val="60000"/>
                    <a:lumOff val="40000"/>
                  </a:schemeClr>
                </a:solidFill>
              </a:rPr>
              <a:t>- LATITUDE</a:t>
            </a:r>
          </a:p>
          <a:p>
            <a:pPr algn="l"/>
            <a:r>
              <a:rPr lang="en-GB" sz="1600" dirty="0">
                <a:solidFill>
                  <a:schemeClr val="accent6">
                    <a:lumMod val="60000"/>
                    <a:lumOff val="40000"/>
                  </a:schemeClr>
                </a:solidFill>
              </a:rPr>
              <a:t>- LONGITUDE</a:t>
            </a:r>
          </a:p>
        </p:txBody>
      </p:sp>
      <p:sp>
        <p:nvSpPr>
          <p:cNvPr id="10" name="Google Shape;409;p36">
            <a:extLst>
              <a:ext uri="{FF2B5EF4-FFF2-40B4-BE49-F238E27FC236}">
                <a16:creationId xmlns:a16="http://schemas.microsoft.com/office/drawing/2014/main" id="{D465AA6B-2CA5-954C-A8C1-8DD9EEEDF47B}"/>
              </a:ext>
            </a:extLst>
          </p:cNvPr>
          <p:cNvSpPr txBox="1">
            <a:spLocks/>
          </p:cNvSpPr>
          <p:nvPr/>
        </p:nvSpPr>
        <p:spPr>
          <a:xfrm>
            <a:off x="121605" y="907742"/>
            <a:ext cx="3458212" cy="667166"/>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pPr algn="l"/>
            <a:r>
              <a:rPr lang="en-GB" sz="1600" dirty="0">
                <a:solidFill>
                  <a:schemeClr val="accent6">
                    <a:lumMod val="60000"/>
                    <a:lumOff val="40000"/>
                  </a:schemeClr>
                </a:solidFill>
              </a:rPr>
              <a:t>- GIS_LAST_MOD_DTTM (update version)</a:t>
            </a:r>
          </a:p>
          <a:p>
            <a:pPr algn="l"/>
            <a:r>
              <a:rPr lang="en-GB" sz="1600" dirty="0">
                <a:solidFill>
                  <a:schemeClr val="accent6">
                    <a:lumMod val="60000"/>
                    <a:lumOff val="40000"/>
                  </a:schemeClr>
                </a:solidFill>
              </a:rPr>
              <a:t>- SOURCE (only residential)</a:t>
            </a:r>
          </a:p>
        </p:txBody>
      </p:sp>
      <p:sp>
        <p:nvSpPr>
          <p:cNvPr id="20" name="Google Shape;409;p36">
            <a:extLst>
              <a:ext uri="{FF2B5EF4-FFF2-40B4-BE49-F238E27FC236}">
                <a16:creationId xmlns:a16="http://schemas.microsoft.com/office/drawing/2014/main" id="{F227948E-9317-CF4A-A5F9-2584D8C4D0BB}"/>
              </a:ext>
            </a:extLst>
          </p:cNvPr>
          <p:cNvSpPr txBox="1">
            <a:spLocks/>
          </p:cNvSpPr>
          <p:nvPr/>
        </p:nvSpPr>
        <p:spPr>
          <a:xfrm>
            <a:off x="5184585" y="3801740"/>
            <a:ext cx="3815857" cy="431400"/>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pPr algn="l"/>
            <a:r>
              <a:rPr lang="en-GB" sz="1600" dirty="0">
                <a:solidFill>
                  <a:schemeClr val="accent6">
                    <a:lumMod val="60000"/>
                    <a:lumOff val="40000"/>
                  </a:schemeClr>
                </a:solidFill>
              </a:rPr>
              <a:t>- NUM_UNITS (multicollinearity &amp; imbalanced)</a:t>
            </a:r>
          </a:p>
          <a:p>
            <a:pPr algn="l"/>
            <a:r>
              <a:rPr lang="en-GB" sz="1600" dirty="0">
                <a:solidFill>
                  <a:schemeClr val="accent6">
                    <a:lumMod val="60000"/>
                    <a:lumOff val="40000"/>
                  </a:schemeClr>
                </a:solidFill>
              </a:rPr>
              <a:t>- BLDG_NUM (weak correlation &amp; imbalanced)</a:t>
            </a:r>
          </a:p>
        </p:txBody>
      </p:sp>
      <p:cxnSp>
        <p:nvCxnSpPr>
          <p:cNvPr id="52" name="Curved Connector 51">
            <a:extLst>
              <a:ext uri="{FF2B5EF4-FFF2-40B4-BE49-F238E27FC236}">
                <a16:creationId xmlns:a16="http://schemas.microsoft.com/office/drawing/2014/main" id="{6BDB9FE3-C560-D04C-ACD3-4E20B34A1065}"/>
              </a:ext>
            </a:extLst>
          </p:cNvPr>
          <p:cNvCxnSpPr>
            <a:cxnSpLocks/>
            <a:stCxn id="27" idx="1"/>
            <a:endCxn id="18" idx="6"/>
          </p:cNvCxnSpPr>
          <p:nvPr/>
        </p:nvCxnSpPr>
        <p:spPr>
          <a:xfrm rot="10800000" flipV="1">
            <a:off x="7135902" y="2100950"/>
            <a:ext cx="421390" cy="900291"/>
          </a:xfrm>
          <a:prstGeom prst="curvedConnector3">
            <a:avLst>
              <a:gd name="adj1" fmla="val 50000"/>
            </a:avLst>
          </a:prstGeom>
          <a:ln w="38100">
            <a:gradFill>
              <a:gsLst>
                <a:gs pos="0">
                  <a:schemeClr val="accent6"/>
                </a:gs>
                <a:gs pos="74000">
                  <a:schemeClr val="accent5"/>
                </a:gs>
                <a:gs pos="100000">
                  <a:schemeClr val="accent4"/>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8" name="Curved Connector 47">
            <a:extLst>
              <a:ext uri="{FF2B5EF4-FFF2-40B4-BE49-F238E27FC236}">
                <a16:creationId xmlns:a16="http://schemas.microsoft.com/office/drawing/2014/main" id="{6CDE1B41-4435-F94E-A7D0-4F527FC0C5CA}"/>
              </a:ext>
            </a:extLst>
          </p:cNvPr>
          <p:cNvCxnSpPr>
            <a:cxnSpLocks/>
            <a:stCxn id="14" idx="6"/>
            <a:endCxn id="18" idx="1"/>
          </p:cNvCxnSpPr>
          <p:nvPr/>
        </p:nvCxnSpPr>
        <p:spPr>
          <a:xfrm>
            <a:off x="5184585" y="1762929"/>
            <a:ext cx="757327" cy="745516"/>
          </a:xfrm>
          <a:prstGeom prst="curvedConnector2">
            <a:avLst/>
          </a:prstGeom>
          <a:ln w="38100">
            <a:gradFill>
              <a:gsLst>
                <a:gs pos="0">
                  <a:schemeClr val="accent6"/>
                </a:gs>
                <a:gs pos="74000">
                  <a:schemeClr val="accent5"/>
                </a:gs>
                <a:gs pos="100000">
                  <a:schemeClr val="accent4"/>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2" name="Curved Connector 41">
            <a:extLst>
              <a:ext uri="{FF2B5EF4-FFF2-40B4-BE49-F238E27FC236}">
                <a16:creationId xmlns:a16="http://schemas.microsoft.com/office/drawing/2014/main" id="{10BD0D28-7562-B54A-8CEB-CACAE9019B04}"/>
              </a:ext>
            </a:extLst>
          </p:cNvPr>
          <p:cNvCxnSpPr>
            <a:cxnSpLocks/>
            <a:stCxn id="14" idx="2"/>
            <a:endCxn id="12" idx="6"/>
          </p:cNvCxnSpPr>
          <p:nvPr/>
        </p:nvCxnSpPr>
        <p:spPr>
          <a:xfrm rot="10800000" flipV="1">
            <a:off x="3162037" y="1762928"/>
            <a:ext cx="623702" cy="1994927"/>
          </a:xfrm>
          <a:prstGeom prst="curvedConnector3">
            <a:avLst>
              <a:gd name="adj1" fmla="val 50000"/>
            </a:avLst>
          </a:prstGeom>
          <a:ln w="38100">
            <a:gradFill>
              <a:gsLst>
                <a:gs pos="0">
                  <a:schemeClr val="accent6"/>
                </a:gs>
                <a:gs pos="74000">
                  <a:schemeClr val="accent5"/>
                </a:gs>
                <a:gs pos="100000">
                  <a:schemeClr val="accent4"/>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DD0B80E3-1DBF-C74F-9040-5DA71877AFD9}"/>
              </a:ext>
            </a:extLst>
          </p:cNvPr>
          <p:cNvCxnSpPr>
            <a:cxnSpLocks/>
            <a:stCxn id="11" idx="5"/>
            <a:endCxn id="12" idx="1"/>
          </p:cNvCxnSpPr>
          <p:nvPr/>
        </p:nvCxnSpPr>
        <p:spPr>
          <a:xfrm rot="16200000" flipH="1">
            <a:off x="1511136" y="2808148"/>
            <a:ext cx="519070" cy="394752"/>
          </a:xfrm>
          <a:prstGeom prst="curvedConnector3">
            <a:avLst>
              <a:gd name="adj1" fmla="val 50000"/>
            </a:avLst>
          </a:prstGeom>
          <a:ln w="38100">
            <a:gradFill>
              <a:gsLst>
                <a:gs pos="0">
                  <a:schemeClr val="accent6"/>
                </a:gs>
                <a:gs pos="74000">
                  <a:schemeClr val="accent5"/>
                </a:gs>
                <a:gs pos="100000">
                  <a:schemeClr val="accent4"/>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1DFA0D44-39A4-4EB9-B6BD-8A4409EF3D44}"/>
              </a:ext>
            </a:extLst>
          </p:cNvPr>
          <p:cNvSpPr>
            <a:spLocks noGrp="1"/>
          </p:cNvSpPr>
          <p:nvPr>
            <p:ph type="title"/>
          </p:nvPr>
        </p:nvSpPr>
        <p:spPr>
          <a:xfrm>
            <a:off x="2089270" y="233221"/>
            <a:ext cx="5150100" cy="431400"/>
          </a:xfrm>
        </p:spPr>
        <p:txBody>
          <a:bodyPr/>
          <a:lstStyle/>
          <a:p>
            <a:r>
              <a:rPr lang="en-US" b="1" dirty="0">
                <a:solidFill>
                  <a:schemeClr val="accent6">
                    <a:lumMod val="50000"/>
                  </a:schemeClr>
                </a:solidFill>
              </a:rPr>
              <a:t>Feature Selection</a:t>
            </a:r>
          </a:p>
        </p:txBody>
      </p:sp>
      <p:grpSp>
        <p:nvGrpSpPr>
          <p:cNvPr id="21" name="Group 20">
            <a:extLst>
              <a:ext uri="{FF2B5EF4-FFF2-40B4-BE49-F238E27FC236}">
                <a16:creationId xmlns:a16="http://schemas.microsoft.com/office/drawing/2014/main" id="{71BD5D99-5504-5047-AFC2-7A0F1DADB3E0}"/>
              </a:ext>
            </a:extLst>
          </p:cNvPr>
          <p:cNvGrpSpPr/>
          <p:nvPr/>
        </p:nvGrpSpPr>
        <p:grpSpPr>
          <a:xfrm>
            <a:off x="335748" y="1556272"/>
            <a:ext cx="1501807" cy="1393840"/>
            <a:chOff x="368776" y="2881157"/>
            <a:chExt cx="1095435" cy="1016683"/>
          </a:xfrm>
        </p:grpSpPr>
        <p:sp>
          <p:nvSpPr>
            <p:cNvPr id="11" name="Google Shape;415;p37">
              <a:extLst>
                <a:ext uri="{FF2B5EF4-FFF2-40B4-BE49-F238E27FC236}">
                  <a16:creationId xmlns:a16="http://schemas.microsoft.com/office/drawing/2014/main" id="{F92497D4-D503-314B-A0E0-5FCF6BF1AFB4}"/>
                </a:ext>
              </a:extLst>
            </p:cNvPr>
            <p:cNvSpPr/>
            <p:nvPr/>
          </p:nvSpPr>
          <p:spPr>
            <a:xfrm>
              <a:off x="400547" y="2881157"/>
              <a:ext cx="1020334" cy="1016683"/>
            </a:xfrm>
            <a:prstGeom prst="ellipse">
              <a:avLst/>
            </a:prstGeom>
            <a:solidFill>
              <a:schemeClr val="accent1"/>
            </a:solidFill>
            <a:ln w="28575">
              <a:gradFill flip="none" rotWithShape="1">
                <a:gsLst>
                  <a:gs pos="0">
                    <a:schemeClr val="accent4">
                      <a:lumMod val="89000"/>
                    </a:schemeClr>
                  </a:gs>
                  <a:gs pos="100000">
                    <a:schemeClr val="accent6">
                      <a:lumMod val="50000"/>
                    </a:schemeClr>
                  </a:gs>
                  <a:gs pos="33000">
                    <a:schemeClr val="accent4">
                      <a:lumMod val="50000"/>
                    </a:schemeClr>
                  </a:gs>
                  <a:gs pos="62000">
                    <a:schemeClr val="accent5">
                      <a:lumMod val="50000"/>
                    </a:schemeClr>
                  </a:gs>
                </a:gsLst>
                <a:lin ang="2700000" scaled="1"/>
                <a:tileRect/>
              </a:gradFill>
            </a:ln>
          </p:spPr>
          <p:txBody>
            <a:bodyPr spcFirstLastPara="1" wrap="square" lIns="91425" tIns="91425" rIns="91425" bIns="91425" anchor="ctr" anchorCtr="0">
              <a:noAutofit/>
            </a:bodyPr>
            <a:lstStyle/>
            <a:p>
              <a:pPr marL="0" lvl="0" indent="0" algn="l" rtl="0">
                <a:spcBef>
                  <a:spcPts val="0"/>
                </a:spcBef>
                <a:spcAft>
                  <a:spcPts val="0"/>
                </a:spcAft>
                <a:buNone/>
              </a:pPr>
              <a:endParaRPr sz="1600" dirty="0"/>
            </a:p>
          </p:txBody>
        </p:sp>
        <p:sp>
          <p:nvSpPr>
            <p:cNvPr id="8" name="Google Shape;409;p36">
              <a:extLst>
                <a:ext uri="{FF2B5EF4-FFF2-40B4-BE49-F238E27FC236}">
                  <a16:creationId xmlns:a16="http://schemas.microsoft.com/office/drawing/2014/main" id="{69CD2E91-6436-7B40-8844-2B1FADC75A79}"/>
                </a:ext>
              </a:extLst>
            </p:cNvPr>
            <p:cNvSpPr txBox="1">
              <a:spLocks/>
            </p:cNvSpPr>
            <p:nvPr/>
          </p:nvSpPr>
          <p:spPr>
            <a:xfrm>
              <a:off x="368776" y="3190862"/>
              <a:ext cx="1095435" cy="4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r>
                <a:rPr lang="en-GB" sz="1600" dirty="0"/>
                <a:t>Drop Unrelated Columns</a:t>
              </a:r>
            </a:p>
          </p:txBody>
        </p:sp>
      </p:grpSp>
      <p:grpSp>
        <p:nvGrpSpPr>
          <p:cNvPr id="22" name="Group 21">
            <a:extLst>
              <a:ext uri="{FF2B5EF4-FFF2-40B4-BE49-F238E27FC236}">
                <a16:creationId xmlns:a16="http://schemas.microsoft.com/office/drawing/2014/main" id="{E0CADB0E-343C-7848-900B-253E36A823FF}"/>
              </a:ext>
            </a:extLst>
          </p:cNvPr>
          <p:cNvGrpSpPr/>
          <p:nvPr/>
        </p:nvGrpSpPr>
        <p:grpSpPr>
          <a:xfrm>
            <a:off x="1763191" y="3060936"/>
            <a:ext cx="1398846" cy="1393840"/>
            <a:chOff x="1950427" y="2157116"/>
            <a:chExt cx="1020334" cy="1016683"/>
          </a:xfrm>
        </p:grpSpPr>
        <p:sp>
          <p:nvSpPr>
            <p:cNvPr id="12" name="Google Shape;415;p37">
              <a:extLst>
                <a:ext uri="{FF2B5EF4-FFF2-40B4-BE49-F238E27FC236}">
                  <a16:creationId xmlns:a16="http://schemas.microsoft.com/office/drawing/2014/main" id="{500C7638-8BA8-3940-9B92-76BCAA55CE41}"/>
                </a:ext>
              </a:extLst>
            </p:cNvPr>
            <p:cNvSpPr/>
            <p:nvPr/>
          </p:nvSpPr>
          <p:spPr>
            <a:xfrm>
              <a:off x="1950427" y="2157116"/>
              <a:ext cx="1020334" cy="1016683"/>
            </a:xfrm>
            <a:prstGeom prst="ellipse">
              <a:avLst/>
            </a:prstGeom>
            <a:solidFill>
              <a:schemeClr val="accent1"/>
            </a:solidFill>
            <a:ln w="28575">
              <a:gradFill flip="none" rotWithShape="1">
                <a:gsLst>
                  <a:gs pos="0">
                    <a:schemeClr val="accent4">
                      <a:lumMod val="89000"/>
                    </a:schemeClr>
                  </a:gs>
                  <a:gs pos="100000">
                    <a:schemeClr val="accent6">
                      <a:lumMod val="50000"/>
                    </a:schemeClr>
                  </a:gs>
                  <a:gs pos="33000">
                    <a:schemeClr val="accent4">
                      <a:lumMod val="50000"/>
                    </a:schemeClr>
                  </a:gs>
                  <a:gs pos="62000">
                    <a:schemeClr val="accent5">
                      <a:lumMod val="50000"/>
                    </a:schemeClr>
                  </a:gs>
                </a:gsLst>
                <a:lin ang="2700000" scaled="1"/>
                <a:tileRect/>
              </a:gradFill>
            </a:ln>
          </p:spPr>
          <p:txBody>
            <a:bodyPr spcFirstLastPara="1" wrap="square" lIns="91425" tIns="91425" rIns="91425" bIns="91425" anchor="ctr" anchorCtr="0">
              <a:noAutofit/>
            </a:bodyPr>
            <a:lstStyle/>
            <a:p>
              <a:pPr marL="0" lvl="0" indent="0" algn="l" rtl="0">
                <a:spcBef>
                  <a:spcPts val="0"/>
                </a:spcBef>
                <a:spcAft>
                  <a:spcPts val="0"/>
                </a:spcAft>
                <a:buNone/>
              </a:pPr>
              <a:endParaRPr sz="1600" dirty="0"/>
            </a:p>
          </p:txBody>
        </p:sp>
        <p:sp>
          <p:nvSpPr>
            <p:cNvPr id="13" name="Google Shape;409;p36">
              <a:extLst>
                <a:ext uri="{FF2B5EF4-FFF2-40B4-BE49-F238E27FC236}">
                  <a16:creationId xmlns:a16="http://schemas.microsoft.com/office/drawing/2014/main" id="{26C0594D-4D01-0541-934A-0E3E60BDC14F}"/>
                </a:ext>
              </a:extLst>
            </p:cNvPr>
            <p:cNvSpPr txBox="1">
              <a:spLocks/>
            </p:cNvSpPr>
            <p:nvPr/>
          </p:nvSpPr>
          <p:spPr>
            <a:xfrm>
              <a:off x="2004669" y="2500641"/>
              <a:ext cx="911850" cy="4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r>
                <a:rPr lang="en-GB" sz="1600" dirty="0"/>
                <a:t>Drop Similar Values</a:t>
              </a:r>
            </a:p>
          </p:txBody>
        </p:sp>
      </p:grpSp>
      <p:grpSp>
        <p:nvGrpSpPr>
          <p:cNvPr id="23" name="Group 22">
            <a:extLst>
              <a:ext uri="{FF2B5EF4-FFF2-40B4-BE49-F238E27FC236}">
                <a16:creationId xmlns:a16="http://schemas.microsoft.com/office/drawing/2014/main" id="{A203C02C-56D3-B44A-B1E1-BFB6C3566033}"/>
              </a:ext>
            </a:extLst>
          </p:cNvPr>
          <p:cNvGrpSpPr/>
          <p:nvPr/>
        </p:nvGrpSpPr>
        <p:grpSpPr>
          <a:xfrm>
            <a:off x="3682779" y="1066009"/>
            <a:ext cx="1604768" cy="1393840"/>
            <a:chOff x="3762447" y="1443347"/>
            <a:chExt cx="1170536" cy="1016683"/>
          </a:xfrm>
        </p:grpSpPr>
        <p:sp>
          <p:nvSpPr>
            <p:cNvPr id="14" name="Google Shape;415;p37">
              <a:extLst>
                <a:ext uri="{FF2B5EF4-FFF2-40B4-BE49-F238E27FC236}">
                  <a16:creationId xmlns:a16="http://schemas.microsoft.com/office/drawing/2014/main" id="{B97CA6AE-6750-3248-BC74-1CCF0C9684B2}"/>
                </a:ext>
              </a:extLst>
            </p:cNvPr>
            <p:cNvSpPr/>
            <p:nvPr/>
          </p:nvSpPr>
          <p:spPr>
            <a:xfrm>
              <a:off x="3837547" y="1443347"/>
              <a:ext cx="1020334" cy="1016683"/>
            </a:xfrm>
            <a:prstGeom prst="ellipse">
              <a:avLst/>
            </a:prstGeom>
            <a:solidFill>
              <a:schemeClr val="accent1"/>
            </a:solidFill>
            <a:ln w="28575">
              <a:gradFill flip="none" rotWithShape="1">
                <a:gsLst>
                  <a:gs pos="0">
                    <a:schemeClr val="accent4">
                      <a:lumMod val="89000"/>
                    </a:schemeClr>
                  </a:gs>
                  <a:gs pos="100000">
                    <a:schemeClr val="accent6">
                      <a:lumMod val="50000"/>
                    </a:schemeClr>
                  </a:gs>
                  <a:gs pos="33000">
                    <a:schemeClr val="accent4">
                      <a:lumMod val="50000"/>
                    </a:schemeClr>
                  </a:gs>
                  <a:gs pos="62000">
                    <a:schemeClr val="accent5">
                      <a:lumMod val="50000"/>
                    </a:schemeClr>
                  </a:gs>
                </a:gsLst>
                <a:lin ang="2700000" scaled="1"/>
                <a:tileRect/>
              </a:gra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409;p36">
              <a:extLst>
                <a:ext uri="{FF2B5EF4-FFF2-40B4-BE49-F238E27FC236}">
                  <a16:creationId xmlns:a16="http://schemas.microsoft.com/office/drawing/2014/main" id="{3F3E9D73-AF46-4A40-94D4-D16B55D4A8BF}"/>
                </a:ext>
              </a:extLst>
            </p:cNvPr>
            <p:cNvSpPr txBox="1">
              <a:spLocks/>
            </p:cNvSpPr>
            <p:nvPr/>
          </p:nvSpPr>
          <p:spPr>
            <a:xfrm>
              <a:off x="3762447" y="1758834"/>
              <a:ext cx="1170536" cy="4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r>
                <a:rPr lang="en-GB" sz="1500" dirty="0"/>
                <a:t>Checking Categorical</a:t>
              </a:r>
            </a:p>
            <a:p>
              <a:r>
                <a:rPr lang="en-GB" sz="1500" dirty="0"/>
                <a:t>Correlation</a:t>
              </a:r>
            </a:p>
            <a:p>
              <a:r>
                <a:rPr lang="en-GB" sz="1500" dirty="0"/>
                <a:t>By </a:t>
              </a:r>
              <a:r>
                <a:rPr lang="en-GB" sz="1500" b="1" dirty="0" err="1"/>
                <a:t>Cramér's</a:t>
              </a:r>
              <a:r>
                <a:rPr lang="en-GB" sz="1500" b="1" dirty="0"/>
                <a:t> V</a:t>
              </a:r>
            </a:p>
            <a:p>
              <a:endParaRPr lang="en-GB" sz="1500" b="1" dirty="0"/>
            </a:p>
          </p:txBody>
        </p:sp>
      </p:grpSp>
      <p:sp>
        <p:nvSpPr>
          <p:cNvPr id="16" name="Google Shape;409;p36">
            <a:extLst>
              <a:ext uri="{FF2B5EF4-FFF2-40B4-BE49-F238E27FC236}">
                <a16:creationId xmlns:a16="http://schemas.microsoft.com/office/drawing/2014/main" id="{185D709B-9B17-3145-8EC1-6EBDE1D0F29F}"/>
              </a:ext>
            </a:extLst>
          </p:cNvPr>
          <p:cNvSpPr txBox="1">
            <a:spLocks/>
          </p:cNvSpPr>
          <p:nvPr/>
        </p:nvSpPr>
        <p:spPr>
          <a:xfrm>
            <a:off x="1139489" y="4572853"/>
            <a:ext cx="2646250" cy="230450"/>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pPr algn="l"/>
            <a:r>
              <a:rPr lang="en-GB" sz="1600" dirty="0">
                <a:solidFill>
                  <a:schemeClr val="accent6">
                    <a:lumMod val="60000"/>
                    <a:lumOff val="40000"/>
                  </a:schemeClr>
                </a:solidFill>
              </a:rPr>
              <a:t>- STORIES (similar w/ STYLE)</a:t>
            </a:r>
          </a:p>
        </p:txBody>
      </p:sp>
      <p:grpSp>
        <p:nvGrpSpPr>
          <p:cNvPr id="24" name="Group 23">
            <a:extLst>
              <a:ext uri="{FF2B5EF4-FFF2-40B4-BE49-F238E27FC236}">
                <a16:creationId xmlns:a16="http://schemas.microsoft.com/office/drawing/2014/main" id="{B276D40F-B248-7B42-BF92-E8D5DC8B2ACE}"/>
              </a:ext>
            </a:extLst>
          </p:cNvPr>
          <p:cNvGrpSpPr/>
          <p:nvPr/>
        </p:nvGrpSpPr>
        <p:grpSpPr>
          <a:xfrm>
            <a:off x="5737056" y="2304322"/>
            <a:ext cx="1398846" cy="1393840"/>
            <a:chOff x="5214500" y="935005"/>
            <a:chExt cx="1020334" cy="1016683"/>
          </a:xfrm>
        </p:grpSpPr>
        <p:sp>
          <p:nvSpPr>
            <p:cNvPr id="18" name="Google Shape;415;p37">
              <a:extLst>
                <a:ext uri="{FF2B5EF4-FFF2-40B4-BE49-F238E27FC236}">
                  <a16:creationId xmlns:a16="http://schemas.microsoft.com/office/drawing/2014/main" id="{A96304C8-690F-2A48-BB31-707CF252E768}"/>
                </a:ext>
              </a:extLst>
            </p:cNvPr>
            <p:cNvSpPr/>
            <p:nvPr/>
          </p:nvSpPr>
          <p:spPr>
            <a:xfrm>
              <a:off x="5214500" y="935005"/>
              <a:ext cx="1020334" cy="1016683"/>
            </a:xfrm>
            <a:prstGeom prst="ellipse">
              <a:avLst/>
            </a:prstGeom>
            <a:solidFill>
              <a:schemeClr val="accent1"/>
            </a:solidFill>
            <a:ln w="28575">
              <a:gradFill flip="none" rotWithShape="1">
                <a:gsLst>
                  <a:gs pos="0">
                    <a:schemeClr val="accent4">
                      <a:lumMod val="89000"/>
                    </a:schemeClr>
                  </a:gs>
                  <a:gs pos="100000">
                    <a:schemeClr val="accent6">
                      <a:lumMod val="50000"/>
                    </a:schemeClr>
                  </a:gs>
                  <a:gs pos="33000">
                    <a:schemeClr val="accent4">
                      <a:lumMod val="50000"/>
                    </a:schemeClr>
                  </a:gs>
                  <a:gs pos="62000">
                    <a:schemeClr val="accent5">
                      <a:lumMod val="50000"/>
                    </a:schemeClr>
                  </a:gs>
                </a:gsLst>
                <a:lin ang="2700000" scaled="1"/>
                <a:tileRect/>
              </a:gradFill>
            </a:ln>
          </p:spPr>
          <p:txBody>
            <a:bodyPr spcFirstLastPara="1" wrap="square" lIns="91425" tIns="91425" rIns="91425" bIns="91425" anchor="ctr" anchorCtr="0">
              <a:noAutofit/>
            </a:bodyPr>
            <a:lstStyle/>
            <a:p>
              <a:pPr marL="0" lvl="0" indent="0" algn="l" rtl="0">
                <a:spcBef>
                  <a:spcPts val="0"/>
                </a:spcBef>
                <a:spcAft>
                  <a:spcPts val="0"/>
                </a:spcAft>
                <a:buNone/>
              </a:pPr>
              <a:endParaRPr sz="1600" dirty="0"/>
            </a:p>
          </p:txBody>
        </p:sp>
        <p:sp>
          <p:nvSpPr>
            <p:cNvPr id="19" name="Google Shape;409;p36">
              <a:extLst>
                <a:ext uri="{FF2B5EF4-FFF2-40B4-BE49-F238E27FC236}">
                  <a16:creationId xmlns:a16="http://schemas.microsoft.com/office/drawing/2014/main" id="{C7B5C3E3-A41F-BD4A-B883-B8EC62AC3187}"/>
                </a:ext>
              </a:extLst>
            </p:cNvPr>
            <p:cNvSpPr txBox="1">
              <a:spLocks/>
            </p:cNvSpPr>
            <p:nvPr/>
          </p:nvSpPr>
          <p:spPr>
            <a:xfrm>
              <a:off x="5257617" y="1238688"/>
              <a:ext cx="946010" cy="4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r>
                <a:rPr lang="en-GB" sz="1600" dirty="0"/>
                <a:t>Checking Correlation</a:t>
              </a:r>
            </a:p>
            <a:p>
              <a:r>
                <a:rPr lang="en-GB" sz="1600" dirty="0"/>
                <a:t>Numerical</a:t>
              </a:r>
            </a:p>
          </p:txBody>
        </p:sp>
      </p:grpSp>
      <p:grpSp>
        <p:nvGrpSpPr>
          <p:cNvPr id="25" name="Group 24">
            <a:extLst>
              <a:ext uri="{FF2B5EF4-FFF2-40B4-BE49-F238E27FC236}">
                <a16:creationId xmlns:a16="http://schemas.microsoft.com/office/drawing/2014/main" id="{B0FBD5D9-F98E-1B41-BAF2-8A529773F106}"/>
              </a:ext>
            </a:extLst>
          </p:cNvPr>
          <p:cNvGrpSpPr/>
          <p:nvPr/>
        </p:nvGrpSpPr>
        <p:grpSpPr>
          <a:xfrm>
            <a:off x="7557292" y="1404032"/>
            <a:ext cx="1398846" cy="1393840"/>
            <a:chOff x="5214500" y="935005"/>
            <a:chExt cx="1020334" cy="1016683"/>
          </a:xfrm>
        </p:grpSpPr>
        <p:sp>
          <p:nvSpPr>
            <p:cNvPr id="26" name="Google Shape;415;p37">
              <a:extLst>
                <a:ext uri="{FF2B5EF4-FFF2-40B4-BE49-F238E27FC236}">
                  <a16:creationId xmlns:a16="http://schemas.microsoft.com/office/drawing/2014/main" id="{D0D6E160-871A-584C-898B-140FFB143D67}"/>
                </a:ext>
              </a:extLst>
            </p:cNvPr>
            <p:cNvSpPr/>
            <p:nvPr/>
          </p:nvSpPr>
          <p:spPr>
            <a:xfrm>
              <a:off x="5214500" y="935005"/>
              <a:ext cx="1020334" cy="1016683"/>
            </a:xfrm>
            <a:prstGeom prst="ellipse">
              <a:avLst/>
            </a:prstGeom>
            <a:solidFill>
              <a:schemeClr val="accent1"/>
            </a:solidFill>
            <a:ln w="28575">
              <a:gradFill flip="none" rotWithShape="1">
                <a:gsLst>
                  <a:gs pos="0">
                    <a:schemeClr val="accent4">
                      <a:lumMod val="89000"/>
                    </a:schemeClr>
                  </a:gs>
                  <a:gs pos="100000">
                    <a:schemeClr val="accent6">
                      <a:lumMod val="50000"/>
                    </a:schemeClr>
                  </a:gs>
                  <a:gs pos="33000">
                    <a:schemeClr val="accent4">
                      <a:lumMod val="50000"/>
                    </a:schemeClr>
                  </a:gs>
                  <a:gs pos="62000">
                    <a:schemeClr val="accent5">
                      <a:lumMod val="50000"/>
                    </a:schemeClr>
                  </a:gs>
                </a:gsLst>
                <a:lin ang="2700000" scaled="1"/>
                <a:tileRect/>
              </a:gradFill>
            </a:ln>
          </p:spPr>
          <p:txBody>
            <a:bodyPr spcFirstLastPara="1" wrap="square" lIns="91425" tIns="91425" rIns="91425" bIns="91425" anchor="ctr" anchorCtr="0">
              <a:noAutofit/>
            </a:bodyPr>
            <a:lstStyle/>
            <a:p>
              <a:pPr marL="0" lvl="0" indent="0" algn="l" rtl="0">
                <a:spcBef>
                  <a:spcPts val="0"/>
                </a:spcBef>
                <a:spcAft>
                  <a:spcPts val="0"/>
                </a:spcAft>
                <a:buNone/>
              </a:pPr>
              <a:endParaRPr sz="1600" dirty="0"/>
            </a:p>
          </p:txBody>
        </p:sp>
        <p:sp>
          <p:nvSpPr>
            <p:cNvPr id="27" name="Google Shape;409;p36">
              <a:extLst>
                <a:ext uri="{FF2B5EF4-FFF2-40B4-BE49-F238E27FC236}">
                  <a16:creationId xmlns:a16="http://schemas.microsoft.com/office/drawing/2014/main" id="{12432B9E-3B30-364C-9787-9C26018AF476}"/>
                </a:ext>
              </a:extLst>
            </p:cNvPr>
            <p:cNvSpPr txBox="1">
              <a:spLocks/>
            </p:cNvSpPr>
            <p:nvPr/>
          </p:nvSpPr>
          <p:spPr>
            <a:xfrm>
              <a:off x="5214500" y="1227646"/>
              <a:ext cx="1020334" cy="4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r>
                <a:rPr lang="en-GB" sz="1600" dirty="0"/>
                <a:t>Model Evaluation</a:t>
              </a:r>
            </a:p>
          </p:txBody>
        </p:sp>
      </p:grpSp>
    </p:spTree>
    <p:extLst>
      <p:ext uri="{BB962C8B-B14F-4D97-AF65-F5344CB8AC3E}">
        <p14:creationId xmlns:p14="http://schemas.microsoft.com/office/powerpoint/2010/main" val="4006189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grpSp>
        <p:nvGrpSpPr>
          <p:cNvPr id="414" name="Google Shape;414;p37"/>
          <p:cNvGrpSpPr/>
          <p:nvPr/>
        </p:nvGrpSpPr>
        <p:grpSpPr>
          <a:xfrm>
            <a:off x="-207056" y="1242114"/>
            <a:ext cx="4821690" cy="2659280"/>
            <a:chOff x="1248486" y="738825"/>
            <a:chExt cx="6646939" cy="3665950"/>
          </a:xfrm>
        </p:grpSpPr>
        <p:sp>
          <p:nvSpPr>
            <p:cNvPr id="415" name="Google Shape;415;p37"/>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 name="Google Shape;419;p37"/>
          <p:cNvSpPr txBox="1">
            <a:spLocks noGrp="1"/>
          </p:cNvSpPr>
          <p:nvPr>
            <p:ph type="title"/>
          </p:nvPr>
        </p:nvSpPr>
        <p:spPr>
          <a:xfrm>
            <a:off x="45748" y="2356050"/>
            <a:ext cx="3672928" cy="431400"/>
          </a:xfrm>
          <a:prstGeom prst="rect">
            <a:avLst/>
          </a:prstGeom>
        </p:spPr>
        <p:txBody>
          <a:bodyPr spcFirstLastPara="1" wrap="square" lIns="91425" tIns="91425" rIns="91425" bIns="91425" anchor="ctr" anchorCtr="0">
            <a:noAutofit/>
          </a:bodyPr>
          <a:lstStyle/>
          <a:p>
            <a:r>
              <a:rPr lang="en-GB" sz="3200" dirty="0" err="1"/>
              <a:t>Cramér's</a:t>
            </a:r>
            <a:r>
              <a:rPr lang="en-GB" sz="3200" dirty="0"/>
              <a:t> V</a:t>
            </a:r>
            <a:br>
              <a:rPr lang="en-GB" sz="3200" b="1" dirty="0"/>
            </a:br>
            <a:r>
              <a:rPr lang="en" dirty="0"/>
              <a:t>Correlation for Categorical Features</a:t>
            </a:r>
            <a:br>
              <a:rPr lang="en" dirty="0"/>
            </a:br>
            <a:r>
              <a:rPr lang="en" dirty="0"/>
              <a:t>Result</a:t>
            </a:r>
            <a:endParaRPr dirty="0"/>
          </a:p>
        </p:txBody>
      </p:sp>
      <p:pic>
        <p:nvPicPr>
          <p:cNvPr id="7" name="Picture 6" descr="Chart&#10;&#10;Description automatically generated with medium confidence">
            <a:extLst>
              <a:ext uri="{FF2B5EF4-FFF2-40B4-BE49-F238E27FC236}">
                <a16:creationId xmlns:a16="http://schemas.microsoft.com/office/drawing/2014/main" id="{1028CD39-A3EB-4696-9E04-4796C97D0E24}"/>
              </a:ext>
            </a:extLst>
          </p:cNvPr>
          <p:cNvPicPr>
            <a:picLocks noChangeAspect="1"/>
          </p:cNvPicPr>
          <p:nvPr/>
        </p:nvPicPr>
        <p:blipFill>
          <a:blip r:embed="rId3"/>
          <a:stretch>
            <a:fillRect/>
          </a:stretch>
        </p:blipFill>
        <p:spPr>
          <a:xfrm>
            <a:off x="3938015" y="777192"/>
            <a:ext cx="5160237" cy="3589116"/>
          </a:xfrm>
          <a:prstGeom prst="rect">
            <a:avLst/>
          </a:prstGeom>
        </p:spPr>
      </p:pic>
    </p:spTree>
    <p:extLst>
      <p:ext uri="{BB962C8B-B14F-4D97-AF65-F5344CB8AC3E}">
        <p14:creationId xmlns:p14="http://schemas.microsoft.com/office/powerpoint/2010/main" val="918152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grpSp>
        <p:nvGrpSpPr>
          <p:cNvPr id="404" name="Google Shape;404;p36"/>
          <p:cNvGrpSpPr/>
          <p:nvPr/>
        </p:nvGrpSpPr>
        <p:grpSpPr>
          <a:xfrm>
            <a:off x="4495795" y="1242114"/>
            <a:ext cx="4821690" cy="2659280"/>
            <a:chOff x="1248486" y="738825"/>
            <a:chExt cx="6646939" cy="3665950"/>
          </a:xfrm>
        </p:grpSpPr>
        <p:sp>
          <p:nvSpPr>
            <p:cNvPr id="405" name="Google Shape;405;p36"/>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6"/>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 name="Google Shape;409;p36"/>
          <p:cNvSpPr txBox="1">
            <a:spLocks noGrp="1"/>
          </p:cNvSpPr>
          <p:nvPr>
            <p:ph type="title"/>
          </p:nvPr>
        </p:nvSpPr>
        <p:spPr>
          <a:xfrm>
            <a:off x="5940447" y="2356007"/>
            <a:ext cx="2846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Correlation for Numerical Features</a:t>
            </a:r>
            <a:br>
              <a:rPr lang="en" dirty="0"/>
            </a:br>
            <a:r>
              <a:rPr lang="en" dirty="0"/>
              <a:t>Result</a:t>
            </a:r>
            <a:endParaRPr dirty="0"/>
          </a:p>
        </p:txBody>
      </p:sp>
      <p:pic>
        <p:nvPicPr>
          <p:cNvPr id="3" name="Picture 2" descr="Chart, timeline, treemap chart&#10;&#10;Description automatically generated">
            <a:extLst>
              <a:ext uri="{FF2B5EF4-FFF2-40B4-BE49-F238E27FC236}">
                <a16:creationId xmlns:a16="http://schemas.microsoft.com/office/drawing/2014/main" id="{F5D9431C-D04B-4C53-877E-2A7217903D83}"/>
              </a:ext>
            </a:extLst>
          </p:cNvPr>
          <p:cNvPicPr>
            <a:picLocks noChangeAspect="1"/>
          </p:cNvPicPr>
          <p:nvPr/>
        </p:nvPicPr>
        <p:blipFill>
          <a:blip r:embed="rId3"/>
          <a:stretch>
            <a:fillRect/>
          </a:stretch>
        </p:blipFill>
        <p:spPr>
          <a:xfrm>
            <a:off x="173116" y="776315"/>
            <a:ext cx="5266609" cy="3590870"/>
          </a:xfrm>
          <a:prstGeom prst="rect">
            <a:avLst/>
          </a:prstGeom>
        </p:spPr>
      </p:pic>
    </p:spTree>
    <p:extLst>
      <p:ext uri="{BB962C8B-B14F-4D97-AF65-F5344CB8AC3E}">
        <p14:creationId xmlns:p14="http://schemas.microsoft.com/office/powerpoint/2010/main" val="465621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4" name="Title 2">
            <a:extLst>
              <a:ext uri="{FF2B5EF4-FFF2-40B4-BE49-F238E27FC236}">
                <a16:creationId xmlns:a16="http://schemas.microsoft.com/office/drawing/2014/main" id="{DA0A9F65-EBA8-CD4E-A703-518F048090F3}"/>
              </a:ext>
            </a:extLst>
          </p:cNvPr>
          <p:cNvSpPr>
            <a:spLocks noGrp="1"/>
          </p:cNvSpPr>
          <p:nvPr>
            <p:ph type="title"/>
          </p:nvPr>
        </p:nvSpPr>
        <p:spPr>
          <a:xfrm>
            <a:off x="2089270" y="233221"/>
            <a:ext cx="5150100" cy="431400"/>
          </a:xfrm>
        </p:spPr>
        <p:txBody>
          <a:bodyPr/>
          <a:lstStyle/>
          <a:p>
            <a:r>
              <a:rPr lang="en-US" b="1" dirty="0">
                <a:solidFill>
                  <a:schemeClr val="accent6">
                    <a:lumMod val="50000"/>
                  </a:schemeClr>
                </a:solidFill>
              </a:rPr>
              <a:t>Unusual Values</a:t>
            </a:r>
          </a:p>
        </p:txBody>
      </p:sp>
      <p:pic>
        <p:nvPicPr>
          <p:cNvPr id="4100" name="Picture 4">
            <a:extLst>
              <a:ext uri="{FF2B5EF4-FFF2-40B4-BE49-F238E27FC236}">
                <a16:creationId xmlns:a16="http://schemas.microsoft.com/office/drawing/2014/main" id="{3F4728DB-0BDA-9743-9FCF-2EC6336EA0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380" y="664621"/>
            <a:ext cx="2813529" cy="196613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E8081AB7-3665-1549-B24C-074CEF3CB6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9509" y="664621"/>
            <a:ext cx="5743981" cy="1966138"/>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74;p52">
            <a:extLst>
              <a:ext uri="{FF2B5EF4-FFF2-40B4-BE49-F238E27FC236}">
                <a16:creationId xmlns:a16="http://schemas.microsoft.com/office/drawing/2014/main" id="{E23D3453-5DD5-CA46-A84B-264983C01BC7}"/>
              </a:ext>
            </a:extLst>
          </p:cNvPr>
          <p:cNvSpPr txBox="1">
            <a:spLocks/>
          </p:cNvSpPr>
          <p:nvPr/>
        </p:nvSpPr>
        <p:spPr>
          <a:xfrm>
            <a:off x="2053" y="2498790"/>
            <a:ext cx="3187129" cy="376029"/>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None/>
            </a:pPr>
            <a:r>
              <a:rPr lang="en-GB" b="1" dirty="0">
                <a:solidFill>
                  <a:schemeClr val="accent6">
                    <a:lumMod val="50000"/>
                  </a:schemeClr>
                </a:solidFill>
              </a:rPr>
              <a:t>AC </a:t>
            </a:r>
            <a:r>
              <a:rPr lang="en-GB" dirty="0">
                <a:solidFill>
                  <a:schemeClr val="accent6">
                    <a:lumMod val="50000"/>
                  </a:schemeClr>
                </a:solidFill>
              </a:rPr>
              <a:t>: Change “0” to “N” + Encode</a:t>
            </a:r>
          </a:p>
        </p:txBody>
      </p:sp>
      <p:sp>
        <p:nvSpPr>
          <p:cNvPr id="9" name="Google Shape;774;p52">
            <a:extLst>
              <a:ext uri="{FF2B5EF4-FFF2-40B4-BE49-F238E27FC236}">
                <a16:creationId xmlns:a16="http://schemas.microsoft.com/office/drawing/2014/main" id="{9C058ED6-0218-BA47-B804-E665DCC45E20}"/>
              </a:ext>
            </a:extLst>
          </p:cNvPr>
          <p:cNvSpPr txBox="1">
            <a:spLocks/>
          </p:cNvSpPr>
          <p:nvPr/>
        </p:nvSpPr>
        <p:spPr>
          <a:xfrm>
            <a:off x="4996615" y="2508729"/>
            <a:ext cx="3471523" cy="431401"/>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None/>
            </a:pPr>
            <a:r>
              <a:rPr lang="en-GB" b="1" dirty="0">
                <a:solidFill>
                  <a:schemeClr val="accent6">
                    <a:lumMod val="50000"/>
                  </a:schemeClr>
                </a:solidFill>
              </a:rPr>
              <a:t>HEAT</a:t>
            </a:r>
            <a:r>
              <a:rPr lang="en-GB" dirty="0">
                <a:solidFill>
                  <a:schemeClr val="accent6">
                    <a:lumMod val="50000"/>
                  </a:schemeClr>
                </a:solidFill>
              </a:rPr>
              <a:t> : Drop rows with ”No Data”</a:t>
            </a:r>
          </a:p>
        </p:txBody>
      </p:sp>
      <p:sp>
        <p:nvSpPr>
          <p:cNvPr id="14" name="Google Shape;774;p52">
            <a:extLst>
              <a:ext uri="{FF2B5EF4-FFF2-40B4-BE49-F238E27FC236}">
                <a16:creationId xmlns:a16="http://schemas.microsoft.com/office/drawing/2014/main" id="{3CAEA648-1A72-1D4B-A19D-EB53B2F66901}"/>
              </a:ext>
            </a:extLst>
          </p:cNvPr>
          <p:cNvSpPr txBox="1">
            <a:spLocks/>
          </p:cNvSpPr>
          <p:nvPr/>
        </p:nvSpPr>
        <p:spPr>
          <a:xfrm>
            <a:off x="7588099" y="3219451"/>
            <a:ext cx="1208031" cy="1255416"/>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None/>
            </a:pPr>
            <a:r>
              <a:rPr lang="en-GB" b="1" dirty="0">
                <a:solidFill>
                  <a:schemeClr val="accent6">
                    <a:lumMod val="50000"/>
                  </a:schemeClr>
                </a:solidFill>
              </a:rPr>
              <a:t>ROOMS</a:t>
            </a:r>
            <a:r>
              <a:rPr lang="en-GB" dirty="0">
                <a:solidFill>
                  <a:schemeClr val="accent6">
                    <a:lumMod val="50000"/>
                  </a:schemeClr>
                </a:solidFill>
              </a:rPr>
              <a:t> : Drop property with ”0” Room</a:t>
            </a:r>
          </a:p>
        </p:txBody>
      </p:sp>
      <p:pic>
        <p:nvPicPr>
          <p:cNvPr id="4106" name="Picture 10">
            <a:extLst>
              <a:ext uri="{FF2B5EF4-FFF2-40B4-BE49-F238E27FC236}">
                <a16:creationId xmlns:a16="http://schemas.microsoft.com/office/drawing/2014/main" id="{DCEF6B68-2C88-E941-B415-997E4C2D9A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380" y="2964585"/>
            <a:ext cx="7539285" cy="2104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3168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8" name="Title 2">
            <a:extLst>
              <a:ext uri="{FF2B5EF4-FFF2-40B4-BE49-F238E27FC236}">
                <a16:creationId xmlns:a16="http://schemas.microsoft.com/office/drawing/2014/main" id="{13BF98A3-FE48-614D-94D9-DD3C5001F540}"/>
              </a:ext>
            </a:extLst>
          </p:cNvPr>
          <p:cNvSpPr>
            <a:spLocks noGrp="1"/>
          </p:cNvSpPr>
          <p:nvPr>
            <p:ph type="title"/>
          </p:nvPr>
        </p:nvSpPr>
        <p:spPr>
          <a:xfrm>
            <a:off x="2089270" y="233221"/>
            <a:ext cx="5150100" cy="431400"/>
          </a:xfrm>
        </p:spPr>
        <p:txBody>
          <a:bodyPr/>
          <a:lstStyle/>
          <a:p>
            <a:r>
              <a:rPr lang="en-US" b="1" dirty="0">
                <a:solidFill>
                  <a:schemeClr val="accent6">
                    <a:lumMod val="50000"/>
                  </a:schemeClr>
                </a:solidFill>
              </a:rPr>
              <a:t>Unusual Values (continued)</a:t>
            </a:r>
          </a:p>
        </p:txBody>
      </p:sp>
      <p:sp>
        <p:nvSpPr>
          <p:cNvPr id="9" name="Google Shape;774;p52">
            <a:extLst>
              <a:ext uri="{FF2B5EF4-FFF2-40B4-BE49-F238E27FC236}">
                <a16:creationId xmlns:a16="http://schemas.microsoft.com/office/drawing/2014/main" id="{D4F1C434-37AC-4C49-96C0-C1D54D0F6E4A}"/>
              </a:ext>
            </a:extLst>
          </p:cNvPr>
          <p:cNvSpPr txBox="1">
            <a:spLocks/>
          </p:cNvSpPr>
          <p:nvPr/>
        </p:nvSpPr>
        <p:spPr>
          <a:xfrm>
            <a:off x="380868" y="3653198"/>
            <a:ext cx="3901535" cy="988375"/>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None/>
            </a:pPr>
            <a:r>
              <a:rPr lang="en-GB" b="1" dirty="0">
                <a:solidFill>
                  <a:schemeClr val="accent6">
                    <a:lumMod val="50000"/>
                  </a:schemeClr>
                </a:solidFill>
              </a:rPr>
              <a:t>Drop AYB &gt; SALEYEAR </a:t>
            </a:r>
            <a:r>
              <a:rPr lang="en-GB" dirty="0">
                <a:solidFill>
                  <a:schemeClr val="accent6">
                    <a:lumMod val="50000"/>
                  </a:schemeClr>
                </a:solidFill>
              </a:rPr>
              <a:t>: We assume that no property has been sold (SALEYEAR) before being built (AYB).</a:t>
            </a:r>
          </a:p>
          <a:p>
            <a:pPr marL="139700" indent="0">
              <a:buNone/>
            </a:pPr>
            <a:r>
              <a:rPr lang="en-GB" dirty="0">
                <a:solidFill>
                  <a:schemeClr val="accent6">
                    <a:lumMod val="50000"/>
                  </a:schemeClr>
                </a:solidFill>
              </a:rPr>
              <a:t>We consider this as mistyping data</a:t>
            </a:r>
          </a:p>
        </p:txBody>
      </p:sp>
      <p:sp>
        <p:nvSpPr>
          <p:cNvPr id="13" name="Google Shape;774;p52">
            <a:extLst>
              <a:ext uri="{FF2B5EF4-FFF2-40B4-BE49-F238E27FC236}">
                <a16:creationId xmlns:a16="http://schemas.microsoft.com/office/drawing/2014/main" id="{59AAABF0-AA4B-6B41-8ECD-7EED320E0E0C}"/>
              </a:ext>
            </a:extLst>
          </p:cNvPr>
          <p:cNvSpPr txBox="1">
            <a:spLocks/>
          </p:cNvSpPr>
          <p:nvPr/>
        </p:nvSpPr>
        <p:spPr>
          <a:xfrm>
            <a:off x="4813721" y="3653198"/>
            <a:ext cx="3901535" cy="988375"/>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None/>
            </a:pPr>
            <a:r>
              <a:rPr lang="en-GB" b="1" dirty="0">
                <a:solidFill>
                  <a:schemeClr val="accent6">
                    <a:lumMod val="50000"/>
                  </a:schemeClr>
                </a:solidFill>
              </a:rPr>
              <a:t>Drop AYB &gt; EYB </a:t>
            </a:r>
            <a:r>
              <a:rPr lang="en-GB" dirty="0">
                <a:solidFill>
                  <a:schemeClr val="accent6">
                    <a:lumMod val="50000"/>
                  </a:schemeClr>
                </a:solidFill>
              </a:rPr>
              <a:t>: Based on the author explanation, EYB should be more recent than AYB</a:t>
            </a:r>
          </a:p>
        </p:txBody>
      </p:sp>
      <p:pic>
        <p:nvPicPr>
          <p:cNvPr id="5128" name="Picture 8">
            <a:extLst>
              <a:ext uri="{FF2B5EF4-FFF2-40B4-BE49-F238E27FC236}">
                <a16:creationId xmlns:a16="http://schemas.microsoft.com/office/drawing/2014/main" id="{E4589070-CE13-D346-BD73-74ABB51DAD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4320" y="800100"/>
            <a:ext cx="4127279" cy="2703077"/>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39FE7F49-B63A-F843-9C34-851228214D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89" y="800100"/>
            <a:ext cx="4098214" cy="2703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22709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10" name="Title 2">
            <a:extLst>
              <a:ext uri="{FF2B5EF4-FFF2-40B4-BE49-F238E27FC236}">
                <a16:creationId xmlns:a16="http://schemas.microsoft.com/office/drawing/2014/main" id="{FAD5AC15-230F-9D4A-8748-95DDFEDBC9F4}"/>
              </a:ext>
            </a:extLst>
          </p:cNvPr>
          <p:cNvSpPr txBox="1">
            <a:spLocks/>
          </p:cNvSpPr>
          <p:nvPr/>
        </p:nvSpPr>
        <p:spPr>
          <a:xfrm>
            <a:off x="2241670" y="157021"/>
            <a:ext cx="5150100" cy="4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r>
              <a:rPr lang="en-US" b="1" dirty="0">
                <a:solidFill>
                  <a:schemeClr val="accent6">
                    <a:lumMod val="50000"/>
                  </a:schemeClr>
                </a:solidFill>
              </a:rPr>
              <a:t>Unusual Values (continued)</a:t>
            </a:r>
          </a:p>
        </p:txBody>
      </p:sp>
      <p:pic>
        <p:nvPicPr>
          <p:cNvPr id="7178" name="Picture 10">
            <a:extLst>
              <a:ext uri="{FF2B5EF4-FFF2-40B4-BE49-F238E27FC236}">
                <a16:creationId xmlns:a16="http://schemas.microsoft.com/office/drawing/2014/main" id="{18B49FDB-89BF-674A-8C33-3A1AB594D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12" y="921440"/>
            <a:ext cx="6540580" cy="1947412"/>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a:extLst>
              <a:ext uri="{FF2B5EF4-FFF2-40B4-BE49-F238E27FC236}">
                <a16:creationId xmlns:a16="http://schemas.microsoft.com/office/drawing/2014/main" id="{3186337D-3F67-F94D-8CE3-B1505B6EAF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12" y="2896912"/>
            <a:ext cx="6540579" cy="1923566"/>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774;p52">
            <a:extLst>
              <a:ext uri="{FF2B5EF4-FFF2-40B4-BE49-F238E27FC236}">
                <a16:creationId xmlns:a16="http://schemas.microsoft.com/office/drawing/2014/main" id="{E6D5D949-91EB-1244-8F6D-E2A146C564C5}"/>
              </a:ext>
            </a:extLst>
          </p:cNvPr>
          <p:cNvSpPr txBox="1">
            <a:spLocks/>
          </p:cNvSpPr>
          <p:nvPr/>
        </p:nvSpPr>
        <p:spPr>
          <a:xfrm>
            <a:off x="6620091" y="994575"/>
            <a:ext cx="2444397" cy="2971138"/>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None/>
            </a:pPr>
            <a:r>
              <a:rPr lang="en-GB" b="1" dirty="0">
                <a:solidFill>
                  <a:schemeClr val="accent6">
                    <a:lumMod val="50000"/>
                  </a:schemeClr>
                </a:solidFill>
              </a:rPr>
              <a:t>Excluding Exceptional Grade </a:t>
            </a:r>
            <a:r>
              <a:rPr lang="en-GB" dirty="0">
                <a:solidFill>
                  <a:schemeClr val="accent6">
                    <a:lumMod val="50000"/>
                  </a:schemeClr>
                </a:solidFill>
              </a:rPr>
              <a:t>: </a:t>
            </a:r>
          </a:p>
          <a:p>
            <a:pPr marL="139700" indent="0">
              <a:buNone/>
            </a:pPr>
            <a:r>
              <a:rPr lang="en-GB" dirty="0">
                <a:solidFill>
                  <a:schemeClr val="accent6">
                    <a:lumMod val="50000"/>
                  </a:schemeClr>
                </a:solidFill>
              </a:rPr>
              <a:t>We can consider the exceptional grade as luxurious property.</a:t>
            </a:r>
          </a:p>
          <a:p>
            <a:pPr marL="139700" indent="0">
              <a:buNone/>
            </a:pPr>
            <a:endParaRPr lang="en-GB" dirty="0">
              <a:solidFill>
                <a:schemeClr val="accent6">
                  <a:lumMod val="50000"/>
                </a:schemeClr>
              </a:solidFill>
            </a:endParaRPr>
          </a:p>
          <a:p>
            <a:pPr marL="139700" indent="0">
              <a:buNone/>
            </a:pPr>
            <a:r>
              <a:rPr lang="en-GB" dirty="0">
                <a:solidFill>
                  <a:schemeClr val="accent6">
                    <a:lumMod val="50000"/>
                  </a:schemeClr>
                </a:solidFill>
              </a:rPr>
              <a:t>Since the price gap are quite high and the records are rare, we decide to limit our prediction model by excluding those in exceptional grade</a:t>
            </a:r>
          </a:p>
        </p:txBody>
      </p:sp>
    </p:spTree>
    <p:extLst>
      <p:ext uri="{BB962C8B-B14F-4D97-AF65-F5344CB8AC3E}">
        <p14:creationId xmlns:p14="http://schemas.microsoft.com/office/powerpoint/2010/main" val="4151813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1"/>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Table of Contents</a:t>
            </a:r>
            <a:endParaRPr b="1" dirty="0">
              <a:solidFill>
                <a:schemeClr val="accent6">
                  <a:lumMod val="50000"/>
                </a:schemeClr>
              </a:solidFill>
            </a:endParaRPr>
          </a:p>
        </p:txBody>
      </p:sp>
      <p:sp>
        <p:nvSpPr>
          <p:cNvPr id="341" name="Google Shape;341;p31"/>
          <p:cNvSpPr txBox="1">
            <a:spLocks noGrp="1"/>
          </p:cNvSpPr>
          <p:nvPr>
            <p:ph type="subTitle" idx="1"/>
          </p:nvPr>
        </p:nvSpPr>
        <p:spPr>
          <a:xfrm>
            <a:off x="1573800" y="1569143"/>
            <a:ext cx="2680200" cy="35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accent6">
                    <a:lumMod val="50000"/>
                  </a:schemeClr>
                </a:solidFill>
              </a:rPr>
              <a:t>Business Background</a:t>
            </a:r>
            <a:endParaRPr sz="2000" b="1" dirty="0">
              <a:solidFill>
                <a:schemeClr val="accent6">
                  <a:lumMod val="50000"/>
                </a:schemeClr>
              </a:solidFill>
            </a:endParaRPr>
          </a:p>
        </p:txBody>
      </p:sp>
      <p:sp>
        <p:nvSpPr>
          <p:cNvPr id="343" name="Google Shape;343;p31"/>
          <p:cNvSpPr txBox="1">
            <a:spLocks noGrp="1"/>
          </p:cNvSpPr>
          <p:nvPr>
            <p:ph type="title" idx="3"/>
          </p:nvPr>
        </p:nvSpPr>
        <p:spPr>
          <a:xfrm>
            <a:off x="718284" y="1405861"/>
            <a:ext cx="957300" cy="57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6">
                    <a:lumMod val="50000"/>
                  </a:schemeClr>
                </a:solidFill>
              </a:rPr>
              <a:t>1.</a:t>
            </a:r>
            <a:endParaRPr>
              <a:solidFill>
                <a:schemeClr val="accent6">
                  <a:lumMod val="50000"/>
                </a:schemeClr>
              </a:solidFill>
            </a:endParaRPr>
          </a:p>
        </p:txBody>
      </p:sp>
      <p:sp>
        <p:nvSpPr>
          <p:cNvPr id="344" name="Google Shape;344;p31"/>
          <p:cNvSpPr txBox="1">
            <a:spLocks noGrp="1"/>
          </p:cNvSpPr>
          <p:nvPr>
            <p:ph type="subTitle" idx="4"/>
          </p:nvPr>
        </p:nvSpPr>
        <p:spPr>
          <a:xfrm>
            <a:off x="1573800" y="2804130"/>
            <a:ext cx="2680200" cy="35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accent6">
                    <a:lumMod val="50000"/>
                  </a:schemeClr>
                </a:solidFill>
              </a:rPr>
              <a:t>Data Understanding and Data Exploration</a:t>
            </a:r>
            <a:endParaRPr sz="2000" b="1" dirty="0">
              <a:solidFill>
                <a:schemeClr val="accent6">
                  <a:lumMod val="50000"/>
                </a:schemeClr>
              </a:solidFill>
            </a:endParaRPr>
          </a:p>
        </p:txBody>
      </p:sp>
      <p:sp>
        <p:nvSpPr>
          <p:cNvPr id="346" name="Google Shape;346;p31"/>
          <p:cNvSpPr txBox="1">
            <a:spLocks noGrp="1"/>
          </p:cNvSpPr>
          <p:nvPr>
            <p:ph type="title" idx="6"/>
          </p:nvPr>
        </p:nvSpPr>
        <p:spPr>
          <a:xfrm>
            <a:off x="718284" y="2526786"/>
            <a:ext cx="957300" cy="57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6">
                    <a:lumMod val="50000"/>
                  </a:schemeClr>
                </a:solidFill>
              </a:rPr>
              <a:t>2.</a:t>
            </a:r>
            <a:endParaRPr>
              <a:solidFill>
                <a:schemeClr val="accent6">
                  <a:lumMod val="50000"/>
                </a:schemeClr>
              </a:solidFill>
            </a:endParaRPr>
          </a:p>
        </p:txBody>
      </p:sp>
      <p:sp>
        <p:nvSpPr>
          <p:cNvPr id="347" name="Google Shape;347;p31"/>
          <p:cNvSpPr txBox="1">
            <a:spLocks noGrp="1"/>
          </p:cNvSpPr>
          <p:nvPr>
            <p:ph type="subTitle" idx="7"/>
          </p:nvPr>
        </p:nvSpPr>
        <p:spPr>
          <a:xfrm>
            <a:off x="1573800" y="3832214"/>
            <a:ext cx="2680200" cy="35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accent6">
                    <a:lumMod val="50000"/>
                  </a:schemeClr>
                </a:solidFill>
              </a:rPr>
              <a:t>Modeling and Evaluation</a:t>
            </a:r>
            <a:endParaRPr sz="2000" b="1" dirty="0">
              <a:solidFill>
                <a:schemeClr val="accent6">
                  <a:lumMod val="50000"/>
                </a:schemeClr>
              </a:solidFill>
            </a:endParaRPr>
          </a:p>
        </p:txBody>
      </p:sp>
      <p:sp>
        <p:nvSpPr>
          <p:cNvPr id="349" name="Google Shape;349;p31"/>
          <p:cNvSpPr txBox="1">
            <a:spLocks noGrp="1"/>
          </p:cNvSpPr>
          <p:nvPr>
            <p:ph type="title" idx="9"/>
          </p:nvPr>
        </p:nvSpPr>
        <p:spPr>
          <a:xfrm>
            <a:off x="718284" y="3647711"/>
            <a:ext cx="957300" cy="57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6">
                    <a:lumMod val="50000"/>
                  </a:schemeClr>
                </a:solidFill>
              </a:rPr>
              <a:t>3.</a:t>
            </a:r>
            <a:endParaRPr>
              <a:solidFill>
                <a:schemeClr val="accent6">
                  <a:lumMod val="50000"/>
                </a:schemeClr>
              </a:solidFill>
            </a:endParaRPr>
          </a:p>
        </p:txBody>
      </p:sp>
      <p:sp>
        <p:nvSpPr>
          <p:cNvPr id="350" name="Google Shape;350;p31"/>
          <p:cNvSpPr txBox="1">
            <a:spLocks noGrp="1"/>
          </p:cNvSpPr>
          <p:nvPr>
            <p:ph type="subTitle" idx="13"/>
          </p:nvPr>
        </p:nvSpPr>
        <p:spPr>
          <a:xfrm>
            <a:off x="5261925" y="1580304"/>
            <a:ext cx="2680200" cy="35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accent6">
                    <a:lumMod val="50000"/>
                  </a:schemeClr>
                </a:solidFill>
              </a:rPr>
              <a:t>Deployment</a:t>
            </a:r>
            <a:endParaRPr sz="2000" b="1" dirty="0">
              <a:solidFill>
                <a:schemeClr val="accent6">
                  <a:lumMod val="50000"/>
                </a:schemeClr>
              </a:solidFill>
            </a:endParaRPr>
          </a:p>
        </p:txBody>
      </p:sp>
      <p:sp>
        <p:nvSpPr>
          <p:cNvPr id="352" name="Google Shape;352;p31"/>
          <p:cNvSpPr txBox="1">
            <a:spLocks noGrp="1"/>
          </p:cNvSpPr>
          <p:nvPr>
            <p:ph type="title" idx="15"/>
          </p:nvPr>
        </p:nvSpPr>
        <p:spPr>
          <a:xfrm>
            <a:off x="4406409" y="1405861"/>
            <a:ext cx="957300" cy="57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6">
                    <a:lumMod val="50000"/>
                  </a:schemeClr>
                </a:solidFill>
              </a:rPr>
              <a:t>4.</a:t>
            </a:r>
            <a:endParaRPr>
              <a:solidFill>
                <a:schemeClr val="accent6">
                  <a:lumMod val="50000"/>
                </a:schemeClr>
              </a:solidFill>
            </a:endParaRPr>
          </a:p>
        </p:txBody>
      </p:sp>
      <p:sp>
        <p:nvSpPr>
          <p:cNvPr id="353" name="Google Shape;353;p31"/>
          <p:cNvSpPr txBox="1">
            <a:spLocks noGrp="1"/>
          </p:cNvSpPr>
          <p:nvPr>
            <p:ph type="subTitle" idx="16"/>
          </p:nvPr>
        </p:nvSpPr>
        <p:spPr>
          <a:xfrm>
            <a:off x="5261925" y="2873696"/>
            <a:ext cx="2680200" cy="35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accent6">
                    <a:lumMod val="50000"/>
                  </a:schemeClr>
                </a:solidFill>
              </a:rPr>
              <a:t>Business Case</a:t>
            </a:r>
          </a:p>
          <a:p>
            <a:pPr marL="0" lvl="0" indent="0" algn="l" rtl="0">
              <a:spcBef>
                <a:spcPts val="0"/>
              </a:spcBef>
              <a:spcAft>
                <a:spcPts val="0"/>
              </a:spcAft>
              <a:buNone/>
            </a:pPr>
            <a:r>
              <a:rPr lang="en" sz="2000" b="1" dirty="0">
                <a:solidFill>
                  <a:schemeClr val="accent6">
                    <a:lumMod val="50000"/>
                  </a:schemeClr>
                </a:solidFill>
              </a:rPr>
              <a:t>Study</a:t>
            </a:r>
            <a:endParaRPr sz="2000" b="1" dirty="0">
              <a:solidFill>
                <a:schemeClr val="accent6">
                  <a:lumMod val="50000"/>
                </a:schemeClr>
              </a:solidFill>
            </a:endParaRPr>
          </a:p>
        </p:txBody>
      </p:sp>
      <p:sp>
        <p:nvSpPr>
          <p:cNvPr id="355" name="Google Shape;355;p31"/>
          <p:cNvSpPr txBox="1">
            <a:spLocks noGrp="1"/>
          </p:cNvSpPr>
          <p:nvPr>
            <p:ph type="title" idx="18"/>
          </p:nvPr>
        </p:nvSpPr>
        <p:spPr>
          <a:xfrm>
            <a:off x="4406409" y="2526786"/>
            <a:ext cx="957300" cy="57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6">
                    <a:lumMod val="50000"/>
                  </a:schemeClr>
                </a:solidFill>
              </a:rPr>
              <a:t>5.</a:t>
            </a:r>
            <a:endParaRPr dirty="0">
              <a:solidFill>
                <a:schemeClr val="accent6">
                  <a:lumMod val="50000"/>
                </a:schemeClr>
              </a:solidFill>
            </a:endParaRPr>
          </a:p>
        </p:txBody>
      </p:sp>
      <p:sp>
        <p:nvSpPr>
          <p:cNvPr id="13" name="Google Shape;353;p31">
            <a:extLst>
              <a:ext uri="{FF2B5EF4-FFF2-40B4-BE49-F238E27FC236}">
                <a16:creationId xmlns:a16="http://schemas.microsoft.com/office/drawing/2014/main" id="{F4C23D48-2EC0-774D-ACAD-7CCA0703C91E}"/>
              </a:ext>
            </a:extLst>
          </p:cNvPr>
          <p:cNvSpPr txBox="1">
            <a:spLocks/>
          </p:cNvSpPr>
          <p:nvPr/>
        </p:nvSpPr>
        <p:spPr>
          <a:xfrm>
            <a:off x="5261925" y="3980219"/>
            <a:ext cx="2680200" cy="35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2100"/>
              <a:buFont typeface="Montserrat"/>
              <a:buNone/>
              <a:defRPr sz="1800" b="0" i="0" u="none" strike="noStrike" cap="none">
                <a:solidFill>
                  <a:schemeClr val="accent5"/>
                </a:solidFill>
                <a:latin typeface="Abel"/>
                <a:ea typeface="Abel"/>
                <a:cs typeface="Abel"/>
                <a:sym typeface="Abel"/>
              </a:defRPr>
            </a:lvl1pPr>
            <a:lvl2pPr marL="914400" marR="0" lvl="1"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9pPr>
          </a:lstStyle>
          <a:p>
            <a:pPr marL="0" indent="0"/>
            <a:r>
              <a:rPr lang="en-GB" sz="2000" b="1">
                <a:solidFill>
                  <a:schemeClr val="accent6">
                    <a:lumMod val="50000"/>
                  </a:schemeClr>
                </a:solidFill>
              </a:rPr>
              <a:t>Conclusion and Recomendation</a:t>
            </a:r>
            <a:endParaRPr lang="en-GB" sz="2000" b="1" dirty="0">
              <a:solidFill>
                <a:schemeClr val="accent6">
                  <a:lumMod val="50000"/>
                </a:schemeClr>
              </a:solidFill>
            </a:endParaRPr>
          </a:p>
        </p:txBody>
      </p:sp>
      <p:sp>
        <p:nvSpPr>
          <p:cNvPr id="14" name="Google Shape;355;p31">
            <a:extLst>
              <a:ext uri="{FF2B5EF4-FFF2-40B4-BE49-F238E27FC236}">
                <a16:creationId xmlns:a16="http://schemas.microsoft.com/office/drawing/2014/main" id="{B375CB89-B0F7-6743-8245-10798F22A5C0}"/>
              </a:ext>
            </a:extLst>
          </p:cNvPr>
          <p:cNvSpPr txBox="1">
            <a:spLocks/>
          </p:cNvSpPr>
          <p:nvPr/>
        </p:nvSpPr>
        <p:spPr>
          <a:xfrm>
            <a:off x="4406409" y="3705365"/>
            <a:ext cx="957300" cy="576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5"/>
              </a:buClr>
              <a:buSzPts val="3000"/>
              <a:buFont typeface="Abel"/>
              <a:buNone/>
              <a:defRPr sz="40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9pPr>
          </a:lstStyle>
          <a:p>
            <a:r>
              <a:rPr lang="en" dirty="0">
                <a:solidFill>
                  <a:schemeClr val="accent6">
                    <a:lumMod val="50000"/>
                  </a:schemeClr>
                </a:solidFill>
              </a:rPr>
              <a:t>6.</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8" name="Title 2">
            <a:extLst>
              <a:ext uri="{FF2B5EF4-FFF2-40B4-BE49-F238E27FC236}">
                <a16:creationId xmlns:a16="http://schemas.microsoft.com/office/drawing/2014/main" id="{13BF98A3-FE48-614D-94D9-DD3C5001F540}"/>
              </a:ext>
            </a:extLst>
          </p:cNvPr>
          <p:cNvSpPr>
            <a:spLocks noGrp="1"/>
          </p:cNvSpPr>
          <p:nvPr>
            <p:ph type="title"/>
          </p:nvPr>
        </p:nvSpPr>
        <p:spPr>
          <a:xfrm>
            <a:off x="2089270" y="233221"/>
            <a:ext cx="5150100" cy="431400"/>
          </a:xfrm>
        </p:spPr>
        <p:txBody>
          <a:bodyPr/>
          <a:lstStyle/>
          <a:p>
            <a:r>
              <a:rPr lang="en-US" b="1" dirty="0">
                <a:solidFill>
                  <a:schemeClr val="accent6">
                    <a:lumMod val="50000"/>
                  </a:schemeClr>
                </a:solidFill>
              </a:rPr>
              <a:t>Feature Engineering &amp; Encoding</a:t>
            </a:r>
          </a:p>
        </p:txBody>
      </p:sp>
      <p:sp>
        <p:nvSpPr>
          <p:cNvPr id="9" name="Google Shape;774;p52">
            <a:extLst>
              <a:ext uri="{FF2B5EF4-FFF2-40B4-BE49-F238E27FC236}">
                <a16:creationId xmlns:a16="http://schemas.microsoft.com/office/drawing/2014/main" id="{D4F1C434-37AC-4C49-96C0-C1D54D0F6E4A}"/>
              </a:ext>
            </a:extLst>
          </p:cNvPr>
          <p:cNvSpPr txBox="1">
            <a:spLocks/>
          </p:cNvSpPr>
          <p:nvPr/>
        </p:nvSpPr>
        <p:spPr>
          <a:xfrm>
            <a:off x="380868" y="832604"/>
            <a:ext cx="7749341" cy="2636153"/>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None/>
            </a:pPr>
            <a:r>
              <a:rPr lang="en-GB" sz="1600" b="1" dirty="0">
                <a:solidFill>
                  <a:schemeClr val="accent6">
                    <a:lumMod val="50000"/>
                  </a:schemeClr>
                </a:solidFill>
              </a:rPr>
              <a:t>A. Create New Features</a:t>
            </a:r>
            <a:endParaRPr lang="en-GB" sz="1600" dirty="0">
              <a:solidFill>
                <a:schemeClr val="accent6">
                  <a:lumMod val="50000"/>
                </a:schemeClr>
              </a:solidFill>
            </a:endParaRPr>
          </a:p>
          <a:p>
            <a:pPr marL="139700" indent="0">
              <a:buNone/>
            </a:pPr>
            <a:endParaRPr lang="en-GB" sz="1600" dirty="0">
              <a:solidFill>
                <a:schemeClr val="accent6">
                  <a:lumMod val="50000"/>
                </a:schemeClr>
              </a:solidFill>
            </a:endParaRPr>
          </a:p>
          <a:p>
            <a:pPr marL="139700" indent="0">
              <a:buNone/>
            </a:pPr>
            <a:r>
              <a:rPr lang="en-GB" sz="1600" dirty="0">
                <a:solidFill>
                  <a:schemeClr val="accent6">
                    <a:lumMod val="50000"/>
                  </a:schemeClr>
                </a:solidFill>
              </a:rPr>
              <a:t>1. Building age when most recent sale happens</a:t>
            </a:r>
          </a:p>
          <a:p>
            <a:pPr marL="139700" indent="0">
              <a:buNone/>
            </a:pPr>
            <a:r>
              <a:rPr lang="en-GB" sz="1600" dirty="0">
                <a:solidFill>
                  <a:schemeClr val="accent6">
                    <a:lumMod val="50000"/>
                  </a:schemeClr>
                </a:solidFill>
              </a:rPr>
              <a:t>      </a:t>
            </a:r>
            <a:r>
              <a:rPr lang="en-GB" sz="1600" b="1" dirty="0">
                <a:solidFill>
                  <a:schemeClr val="accent6">
                    <a:lumMod val="50000"/>
                  </a:schemeClr>
                </a:solidFill>
              </a:rPr>
              <a:t>AYB_SALEYEAR_DIFF </a:t>
            </a:r>
            <a:r>
              <a:rPr lang="en-GB" sz="1600" dirty="0">
                <a:solidFill>
                  <a:schemeClr val="accent6">
                    <a:lumMod val="50000"/>
                  </a:schemeClr>
                </a:solidFill>
              </a:rPr>
              <a:t>= SALEYEAR – AYB</a:t>
            </a:r>
          </a:p>
          <a:p>
            <a:pPr marL="139700" indent="0">
              <a:buNone/>
            </a:pPr>
            <a:endParaRPr lang="en-GB" sz="1600" dirty="0">
              <a:solidFill>
                <a:schemeClr val="accent6">
                  <a:lumMod val="50000"/>
                </a:schemeClr>
              </a:solidFill>
            </a:endParaRPr>
          </a:p>
          <a:p>
            <a:pPr marL="139700" indent="0">
              <a:buNone/>
            </a:pPr>
            <a:r>
              <a:rPr lang="en-GB" sz="1600" dirty="0">
                <a:solidFill>
                  <a:schemeClr val="accent6">
                    <a:lumMod val="50000"/>
                  </a:schemeClr>
                </a:solidFill>
              </a:rPr>
              <a:t>2. Last improvement age when most recent sale happens</a:t>
            </a:r>
          </a:p>
          <a:p>
            <a:pPr marL="139700" indent="0">
              <a:buNone/>
            </a:pPr>
            <a:r>
              <a:rPr lang="en-GB" sz="1600" dirty="0">
                <a:solidFill>
                  <a:schemeClr val="accent6">
                    <a:lumMod val="50000"/>
                  </a:schemeClr>
                </a:solidFill>
              </a:rPr>
              <a:t>      </a:t>
            </a:r>
            <a:r>
              <a:rPr lang="en-GB" sz="1600" b="1" dirty="0">
                <a:solidFill>
                  <a:schemeClr val="accent6">
                    <a:lumMod val="50000"/>
                  </a:schemeClr>
                </a:solidFill>
              </a:rPr>
              <a:t>EYB_SALEYEAR_DIFF </a:t>
            </a:r>
            <a:r>
              <a:rPr lang="en-GB" sz="1600" dirty="0">
                <a:solidFill>
                  <a:schemeClr val="accent6">
                    <a:lumMod val="50000"/>
                  </a:schemeClr>
                </a:solidFill>
              </a:rPr>
              <a:t>= SALEYEAR – EYB</a:t>
            </a:r>
          </a:p>
          <a:p>
            <a:pPr marL="139700" indent="0">
              <a:buNone/>
            </a:pPr>
            <a:endParaRPr lang="en-GB" sz="1600" dirty="0">
              <a:solidFill>
                <a:schemeClr val="accent6">
                  <a:lumMod val="50000"/>
                </a:schemeClr>
              </a:solidFill>
            </a:endParaRPr>
          </a:p>
          <a:p>
            <a:pPr marL="139700" indent="0">
              <a:buNone/>
            </a:pPr>
            <a:r>
              <a:rPr lang="en-GB" sz="1600" dirty="0">
                <a:solidFill>
                  <a:schemeClr val="accent6">
                    <a:lumMod val="50000"/>
                  </a:schemeClr>
                </a:solidFill>
              </a:rPr>
              <a:t>3. Square feet per each room </a:t>
            </a:r>
          </a:p>
          <a:p>
            <a:pPr marL="139700" indent="0">
              <a:buNone/>
            </a:pPr>
            <a:r>
              <a:rPr lang="en-GB" sz="1600" dirty="0">
                <a:solidFill>
                  <a:schemeClr val="accent6">
                    <a:lumMod val="50000"/>
                  </a:schemeClr>
                </a:solidFill>
              </a:rPr>
              <a:t>      </a:t>
            </a:r>
            <a:r>
              <a:rPr lang="en-GB" sz="1600" b="1" dirty="0">
                <a:solidFill>
                  <a:schemeClr val="accent6">
                    <a:lumMod val="50000"/>
                  </a:schemeClr>
                </a:solidFill>
              </a:rPr>
              <a:t>SQFT_ROOMS</a:t>
            </a:r>
            <a:r>
              <a:rPr lang="en-GB" sz="1600" dirty="0">
                <a:solidFill>
                  <a:schemeClr val="accent6">
                    <a:lumMod val="50000"/>
                  </a:schemeClr>
                </a:solidFill>
              </a:rPr>
              <a:t> = GBA / ROOMS</a:t>
            </a:r>
          </a:p>
        </p:txBody>
      </p:sp>
      <p:sp>
        <p:nvSpPr>
          <p:cNvPr id="7" name="Google Shape;774;p52">
            <a:extLst>
              <a:ext uri="{FF2B5EF4-FFF2-40B4-BE49-F238E27FC236}">
                <a16:creationId xmlns:a16="http://schemas.microsoft.com/office/drawing/2014/main" id="{791483A0-C2A4-6046-A989-8CED3514DC5A}"/>
              </a:ext>
            </a:extLst>
          </p:cNvPr>
          <p:cNvSpPr txBox="1">
            <a:spLocks/>
          </p:cNvSpPr>
          <p:nvPr/>
        </p:nvSpPr>
        <p:spPr>
          <a:xfrm>
            <a:off x="4464259" y="3368384"/>
            <a:ext cx="4412974" cy="1700572"/>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None/>
            </a:pPr>
            <a:r>
              <a:rPr lang="en-GB" sz="1600" b="1" dirty="0">
                <a:solidFill>
                  <a:schemeClr val="accent6">
                    <a:lumMod val="50000"/>
                  </a:schemeClr>
                </a:solidFill>
              </a:rPr>
              <a:t>B. Ordinal Encoding</a:t>
            </a:r>
            <a:endParaRPr lang="en-GB" sz="1600" dirty="0">
              <a:solidFill>
                <a:schemeClr val="accent6">
                  <a:lumMod val="50000"/>
                </a:schemeClr>
              </a:solidFill>
            </a:endParaRPr>
          </a:p>
          <a:p>
            <a:pPr marL="139700" indent="0">
              <a:buNone/>
            </a:pPr>
            <a:endParaRPr lang="en-GB" sz="1600" b="1" dirty="0">
              <a:solidFill>
                <a:schemeClr val="accent6">
                  <a:lumMod val="50000"/>
                </a:schemeClr>
              </a:solidFill>
            </a:endParaRPr>
          </a:p>
          <a:p>
            <a:pPr marL="139700" indent="0">
              <a:buNone/>
            </a:pPr>
            <a:r>
              <a:rPr lang="en-GB" sz="1600" b="1" dirty="0">
                <a:solidFill>
                  <a:schemeClr val="accent6">
                    <a:lumMod val="50000"/>
                  </a:schemeClr>
                </a:solidFill>
              </a:rPr>
              <a:t>CNDTN</a:t>
            </a:r>
            <a:r>
              <a:rPr lang="en-GB" sz="1600" dirty="0">
                <a:solidFill>
                  <a:schemeClr val="accent6">
                    <a:lumMod val="50000"/>
                  </a:schemeClr>
                </a:solidFill>
              </a:rPr>
              <a:t> :</a:t>
            </a:r>
          </a:p>
          <a:p>
            <a:pPr marL="139700" indent="0">
              <a:buNone/>
            </a:pPr>
            <a:r>
              <a:rPr lang="en-GB" sz="1600" dirty="0">
                <a:solidFill>
                  <a:schemeClr val="accent6">
                    <a:lumMod val="50000"/>
                  </a:schemeClr>
                </a:solidFill>
              </a:rPr>
              <a:t>Poor </a:t>
            </a:r>
            <a:r>
              <a:rPr lang="en-GB" sz="1600" dirty="0">
                <a:solidFill>
                  <a:schemeClr val="accent6">
                    <a:lumMod val="50000"/>
                  </a:schemeClr>
                </a:solidFill>
                <a:sym typeface="Wingdings" pitchFamily="2" charset="2"/>
              </a:rPr>
              <a:t> 1	Good  4</a:t>
            </a:r>
          </a:p>
          <a:p>
            <a:pPr marL="139700" indent="0">
              <a:buNone/>
            </a:pPr>
            <a:r>
              <a:rPr lang="en-GB" sz="1600" dirty="0">
                <a:solidFill>
                  <a:schemeClr val="accent6">
                    <a:lumMod val="50000"/>
                  </a:schemeClr>
                </a:solidFill>
                <a:sym typeface="Wingdings" pitchFamily="2" charset="2"/>
              </a:rPr>
              <a:t>Fair  2	Very Good  5</a:t>
            </a:r>
          </a:p>
          <a:p>
            <a:pPr marL="139700" indent="0">
              <a:buNone/>
            </a:pPr>
            <a:r>
              <a:rPr lang="en-GB" sz="1600" dirty="0">
                <a:solidFill>
                  <a:schemeClr val="accent6">
                    <a:lumMod val="50000"/>
                  </a:schemeClr>
                </a:solidFill>
                <a:sym typeface="Wingdings" pitchFamily="2" charset="2"/>
              </a:rPr>
              <a:t>Average  3	Excellent </a:t>
            </a:r>
            <a:r>
              <a:rPr lang="en-GB" sz="1600" dirty="0">
                <a:solidFill>
                  <a:schemeClr val="accent6">
                    <a:lumMod val="50000"/>
                  </a:schemeClr>
                </a:solidFill>
              </a:rPr>
              <a:t> 6</a:t>
            </a:r>
            <a:endParaRPr lang="en-GB" sz="1600" dirty="0">
              <a:solidFill>
                <a:schemeClr val="accent6">
                  <a:lumMod val="50000"/>
                </a:schemeClr>
              </a:solidFill>
              <a:sym typeface="Wingdings" pitchFamily="2" charset="2"/>
            </a:endParaRPr>
          </a:p>
        </p:txBody>
      </p:sp>
    </p:spTree>
    <p:extLst>
      <p:ext uri="{BB962C8B-B14F-4D97-AF65-F5344CB8AC3E}">
        <p14:creationId xmlns:p14="http://schemas.microsoft.com/office/powerpoint/2010/main" val="2969236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8"/>
          <p:cNvSpPr/>
          <p:nvPr/>
        </p:nvSpPr>
        <p:spPr>
          <a:xfrm>
            <a:off x="3874600" y="820825"/>
            <a:ext cx="1394746" cy="1394746"/>
          </a:xfrm>
          <a:custGeom>
            <a:avLst/>
            <a:gdLst/>
            <a:ahLst/>
            <a:cxnLst/>
            <a:rect l="l" t="t" r="r" b="b"/>
            <a:pathLst>
              <a:path w="45090" h="45090" extrusionOk="0">
                <a:moveTo>
                  <a:pt x="45090" y="45089"/>
                </a:moveTo>
                <a:lnTo>
                  <a:pt x="1" y="45089"/>
                </a:lnTo>
                <a:lnTo>
                  <a:pt x="1" y="0"/>
                </a:lnTo>
                <a:lnTo>
                  <a:pt x="45090" y="0"/>
                </a:lnTo>
                <a:close/>
                <a:moveTo>
                  <a:pt x="441" y="44649"/>
                </a:moveTo>
                <a:lnTo>
                  <a:pt x="44649" y="44649"/>
                </a:lnTo>
                <a:lnTo>
                  <a:pt x="44649"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8"/>
          <p:cNvSpPr txBox="1">
            <a:spLocks noGrp="1"/>
          </p:cNvSpPr>
          <p:nvPr>
            <p:ph type="title"/>
          </p:nvPr>
        </p:nvSpPr>
        <p:spPr>
          <a:xfrm>
            <a:off x="1859778" y="2571750"/>
            <a:ext cx="5424390" cy="14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Modeling and Evaluation</a:t>
            </a:r>
            <a:endParaRPr b="1" dirty="0">
              <a:solidFill>
                <a:schemeClr val="accent6">
                  <a:lumMod val="50000"/>
                </a:schemeClr>
              </a:solidFill>
            </a:endParaRPr>
          </a:p>
        </p:txBody>
      </p:sp>
      <p:sp>
        <p:nvSpPr>
          <p:cNvPr id="427" name="Google Shape;427;p38"/>
          <p:cNvSpPr txBox="1">
            <a:spLocks noGrp="1"/>
          </p:cNvSpPr>
          <p:nvPr>
            <p:ph type="title" idx="2"/>
          </p:nvPr>
        </p:nvSpPr>
        <p:spPr>
          <a:xfrm>
            <a:off x="3082350" y="867950"/>
            <a:ext cx="2979300" cy="130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6">
                    <a:lumMod val="50000"/>
                  </a:schemeClr>
                </a:solidFill>
              </a:rPr>
              <a:t>3</a:t>
            </a:r>
            <a:endParaRPr dirty="0">
              <a:solidFill>
                <a:schemeClr val="accent6">
                  <a:lumMod val="50000"/>
                </a:schemeClr>
              </a:solidFill>
            </a:endParaRPr>
          </a:p>
        </p:txBody>
      </p:sp>
    </p:spTree>
    <p:extLst>
      <p:ext uri="{BB962C8B-B14F-4D97-AF65-F5344CB8AC3E}">
        <p14:creationId xmlns:p14="http://schemas.microsoft.com/office/powerpoint/2010/main" val="1159340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30"/>
          <p:cNvSpPr txBox="1">
            <a:spLocks noGrp="1"/>
          </p:cNvSpPr>
          <p:nvPr>
            <p:ph type="title"/>
          </p:nvPr>
        </p:nvSpPr>
        <p:spPr>
          <a:xfrm>
            <a:off x="1996975" y="295361"/>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Modeling Steps</a:t>
            </a:r>
            <a:endParaRPr b="1" dirty="0">
              <a:solidFill>
                <a:schemeClr val="accent6">
                  <a:lumMod val="50000"/>
                </a:schemeClr>
              </a:solidFill>
            </a:endParaRPr>
          </a:p>
        </p:txBody>
      </p:sp>
      <p:grpSp>
        <p:nvGrpSpPr>
          <p:cNvPr id="52" name="Google Shape;7697;p74">
            <a:extLst>
              <a:ext uri="{FF2B5EF4-FFF2-40B4-BE49-F238E27FC236}">
                <a16:creationId xmlns:a16="http://schemas.microsoft.com/office/drawing/2014/main" id="{99CAEAFA-BCC8-4EBB-8292-991A1225BE08}"/>
              </a:ext>
            </a:extLst>
          </p:cNvPr>
          <p:cNvGrpSpPr/>
          <p:nvPr/>
        </p:nvGrpSpPr>
        <p:grpSpPr>
          <a:xfrm>
            <a:off x="1016353" y="3212422"/>
            <a:ext cx="7111293" cy="263413"/>
            <a:chOff x="1464850" y="436376"/>
            <a:chExt cx="6001362" cy="222300"/>
          </a:xfrm>
          <a:solidFill>
            <a:srgbClr val="DCAE52"/>
          </a:solidFill>
        </p:grpSpPr>
        <p:sp>
          <p:nvSpPr>
            <p:cNvPr id="53" name="Google Shape;7698;p74">
              <a:extLst>
                <a:ext uri="{FF2B5EF4-FFF2-40B4-BE49-F238E27FC236}">
                  <a16:creationId xmlns:a16="http://schemas.microsoft.com/office/drawing/2014/main" id="{9D320340-7C37-4B46-AB6E-70CC3188F7FF}"/>
                </a:ext>
              </a:extLst>
            </p:cNvPr>
            <p:cNvSpPr/>
            <p:nvPr/>
          </p:nvSpPr>
          <p:spPr>
            <a:xfrm>
              <a:off x="1464850" y="436376"/>
              <a:ext cx="222300" cy="222300"/>
            </a:xfrm>
            <a:prstGeom prst="diamond">
              <a:avLst/>
            </a:prstGeom>
            <a:solidFill>
              <a:schemeClr val="accent6">
                <a:lumMod val="50000"/>
              </a:schemeClr>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50000"/>
                  </a:schemeClr>
                </a:solidFill>
              </a:endParaRPr>
            </a:p>
          </p:txBody>
        </p:sp>
        <p:sp>
          <p:nvSpPr>
            <p:cNvPr id="54" name="Google Shape;7699;p74">
              <a:extLst>
                <a:ext uri="{FF2B5EF4-FFF2-40B4-BE49-F238E27FC236}">
                  <a16:creationId xmlns:a16="http://schemas.microsoft.com/office/drawing/2014/main" id="{86B71C21-3BE6-4623-86F2-D375965EFCC6}"/>
                </a:ext>
              </a:extLst>
            </p:cNvPr>
            <p:cNvSpPr/>
            <p:nvPr/>
          </p:nvSpPr>
          <p:spPr>
            <a:xfrm>
              <a:off x="4410215" y="436376"/>
              <a:ext cx="222300" cy="222300"/>
            </a:xfrm>
            <a:prstGeom prst="diamond">
              <a:avLst/>
            </a:prstGeom>
            <a:solidFill>
              <a:schemeClr val="accent6">
                <a:lumMod val="50000"/>
              </a:schemeClr>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50000"/>
                  </a:schemeClr>
                </a:solidFill>
              </a:endParaRPr>
            </a:p>
          </p:txBody>
        </p:sp>
        <p:sp>
          <p:nvSpPr>
            <p:cNvPr id="55" name="Google Shape;7700;p74">
              <a:extLst>
                <a:ext uri="{FF2B5EF4-FFF2-40B4-BE49-F238E27FC236}">
                  <a16:creationId xmlns:a16="http://schemas.microsoft.com/office/drawing/2014/main" id="{8C563CCA-3A31-4E13-AA86-0317CB6F1724}"/>
                </a:ext>
              </a:extLst>
            </p:cNvPr>
            <p:cNvSpPr/>
            <p:nvPr/>
          </p:nvSpPr>
          <p:spPr>
            <a:xfrm>
              <a:off x="7243912" y="436376"/>
              <a:ext cx="222300" cy="222300"/>
            </a:xfrm>
            <a:prstGeom prst="diamond">
              <a:avLst/>
            </a:prstGeom>
            <a:solidFill>
              <a:schemeClr val="accent6">
                <a:lumMod val="50000"/>
              </a:schemeClr>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50000"/>
                  </a:schemeClr>
                </a:solidFill>
              </a:endParaRPr>
            </a:p>
          </p:txBody>
        </p:sp>
        <p:sp>
          <p:nvSpPr>
            <p:cNvPr id="56" name="Google Shape;7701;p74">
              <a:extLst>
                <a:ext uri="{FF2B5EF4-FFF2-40B4-BE49-F238E27FC236}">
                  <a16:creationId xmlns:a16="http://schemas.microsoft.com/office/drawing/2014/main" id="{72E31A74-6FA2-42A3-8D90-6B6F507F85D0}"/>
                </a:ext>
              </a:extLst>
            </p:cNvPr>
            <p:cNvSpPr/>
            <p:nvPr/>
          </p:nvSpPr>
          <p:spPr>
            <a:xfrm>
              <a:off x="2920366" y="436376"/>
              <a:ext cx="222300" cy="222300"/>
            </a:xfrm>
            <a:prstGeom prst="diamond">
              <a:avLst/>
            </a:prstGeom>
            <a:solidFill>
              <a:schemeClr val="accent6">
                <a:lumMod val="50000"/>
              </a:schemeClr>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50000"/>
                  </a:schemeClr>
                </a:solidFill>
              </a:endParaRPr>
            </a:p>
          </p:txBody>
        </p:sp>
        <p:sp>
          <p:nvSpPr>
            <p:cNvPr id="57" name="Google Shape;7702;p74">
              <a:extLst>
                <a:ext uri="{FF2B5EF4-FFF2-40B4-BE49-F238E27FC236}">
                  <a16:creationId xmlns:a16="http://schemas.microsoft.com/office/drawing/2014/main" id="{0FC80156-E8EA-4AA5-B202-11CB44C941A9}"/>
                </a:ext>
              </a:extLst>
            </p:cNvPr>
            <p:cNvSpPr/>
            <p:nvPr/>
          </p:nvSpPr>
          <p:spPr>
            <a:xfrm>
              <a:off x="5831847" y="436376"/>
              <a:ext cx="222300" cy="222300"/>
            </a:xfrm>
            <a:prstGeom prst="diamond">
              <a:avLst/>
            </a:prstGeom>
            <a:solidFill>
              <a:schemeClr val="accent6">
                <a:lumMod val="50000"/>
              </a:schemeClr>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50000"/>
                  </a:schemeClr>
                </a:solidFill>
              </a:endParaRPr>
            </a:p>
          </p:txBody>
        </p:sp>
        <p:cxnSp>
          <p:nvCxnSpPr>
            <p:cNvPr id="58" name="Google Shape;7703;p74">
              <a:extLst>
                <a:ext uri="{FF2B5EF4-FFF2-40B4-BE49-F238E27FC236}">
                  <a16:creationId xmlns:a16="http://schemas.microsoft.com/office/drawing/2014/main" id="{2DD02AB5-9329-4B36-AD7A-1AEFEF44B1D1}"/>
                </a:ext>
              </a:extLst>
            </p:cNvPr>
            <p:cNvCxnSpPr/>
            <p:nvPr/>
          </p:nvCxnSpPr>
          <p:spPr>
            <a:xfrm>
              <a:off x="1798637" y="547513"/>
              <a:ext cx="988200" cy="0"/>
            </a:xfrm>
            <a:prstGeom prst="straightConnector1">
              <a:avLst/>
            </a:prstGeom>
            <a:grpFill/>
            <a:ln w="9525" cap="flat" cmpd="sng">
              <a:solidFill>
                <a:schemeClr val="accent5"/>
              </a:solidFill>
              <a:prstDash val="solid"/>
              <a:round/>
              <a:headEnd type="none" w="med" len="med"/>
              <a:tailEnd type="none" w="med" len="med"/>
            </a:ln>
          </p:spPr>
        </p:cxnSp>
        <p:cxnSp>
          <p:nvCxnSpPr>
            <p:cNvPr id="59" name="Google Shape;7704;p74">
              <a:extLst>
                <a:ext uri="{FF2B5EF4-FFF2-40B4-BE49-F238E27FC236}">
                  <a16:creationId xmlns:a16="http://schemas.microsoft.com/office/drawing/2014/main" id="{3C310D0B-BF64-48A3-A760-2432F596D287}"/>
                </a:ext>
              </a:extLst>
            </p:cNvPr>
            <p:cNvCxnSpPr/>
            <p:nvPr/>
          </p:nvCxnSpPr>
          <p:spPr>
            <a:xfrm>
              <a:off x="3276248" y="547513"/>
              <a:ext cx="988200" cy="0"/>
            </a:xfrm>
            <a:prstGeom prst="straightConnector1">
              <a:avLst/>
            </a:prstGeom>
            <a:grpFill/>
            <a:ln w="9525" cap="flat" cmpd="sng">
              <a:solidFill>
                <a:schemeClr val="accent5"/>
              </a:solidFill>
              <a:prstDash val="solid"/>
              <a:round/>
              <a:headEnd type="none" w="med" len="med"/>
              <a:tailEnd type="none" w="med" len="med"/>
            </a:ln>
          </p:spPr>
        </p:cxnSp>
        <p:cxnSp>
          <p:nvCxnSpPr>
            <p:cNvPr id="60" name="Google Shape;7705;p74">
              <a:extLst>
                <a:ext uri="{FF2B5EF4-FFF2-40B4-BE49-F238E27FC236}">
                  <a16:creationId xmlns:a16="http://schemas.microsoft.com/office/drawing/2014/main" id="{A049668C-B2FC-4EB4-9EBE-D87A4550D011}"/>
                </a:ext>
              </a:extLst>
            </p:cNvPr>
            <p:cNvCxnSpPr/>
            <p:nvPr/>
          </p:nvCxnSpPr>
          <p:spPr>
            <a:xfrm>
              <a:off x="4753898" y="547513"/>
              <a:ext cx="988200" cy="0"/>
            </a:xfrm>
            <a:prstGeom prst="straightConnector1">
              <a:avLst/>
            </a:prstGeom>
            <a:grpFill/>
            <a:ln w="9525" cap="flat" cmpd="sng">
              <a:solidFill>
                <a:schemeClr val="accent5"/>
              </a:solidFill>
              <a:prstDash val="solid"/>
              <a:round/>
              <a:headEnd type="none" w="med" len="med"/>
              <a:tailEnd type="none" w="med" len="med"/>
            </a:ln>
          </p:spPr>
        </p:cxnSp>
        <p:cxnSp>
          <p:nvCxnSpPr>
            <p:cNvPr id="61" name="Google Shape;7706;p74">
              <a:extLst>
                <a:ext uri="{FF2B5EF4-FFF2-40B4-BE49-F238E27FC236}">
                  <a16:creationId xmlns:a16="http://schemas.microsoft.com/office/drawing/2014/main" id="{42476C13-2732-491A-AE37-1B6A35A963B7}"/>
                </a:ext>
              </a:extLst>
            </p:cNvPr>
            <p:cNvCxnSpPr/>
            <p:nvPr/>
          </p:nvCxnSpPr>
          <p:spPr>
            <a:xfrm>
              <a:off x="6143961" y="547513"/>
              <a:ext cx="988200" cy="0"/>
            </a:xfrm>
            <a:prstGeom prst="straightConnector1">
              <a:avLst/>
            </a:prstGeom>
            <a:grpFill/>
            <a:ln w="9525" cap="flat" cmpd="sng">
              <a:solidFill>
                <a:schemeClr val="accent5"/>
              </a:solidFill>
              <a:prstDash val="solid"/>
              <a:round/>
              <a:headEnd type="none" w="med" len="med"/>
              <a:tailEnd type="none" w="med" len="med"/>
            </a:ln>
          </p:spPr>
        </p:cxnSp>
      </p:grpSp>
      <p:sp>
        <p:nvSpPr>
          <p:cNvPr id="62" name="Google Shape;696;p50">
            <a:extLst>
              <a:ext uri="{FF2B5EF4-FFF2-40B4-BE49-F238E27FC236}">
                <a16:creationId xmlns:a16="http://schemas.microsoft.com/office/drawing/2014/main" id="{D6EE76E2-61A1-4D82-B9AF-D171F4793ACA}"/>
              </a:ext>
            </a:extLst>
          </p:cNvPr>
          <p:cNvSpPr txBox="1">
            <a:spLocks/>
          </p:cNvSpPr>
          <p:nvPr/>
        </p:nvSpPr>
        <p:spPr>
          <a:xfrm>
            <a:off x="1880069" y="3600793"/>
            <a:ext cx="1985400" cy="35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US" sz="1800" dirty="0">
                <a:solidFill>
                  <a:schemeClr val="accent6">
                    <a:lumMod val="50000"/>
                  </a:schemeClr>
                </a:solidFill>
                <a:latin typeface="Abel"/>
                <a:ea typeface="Abel"/>
                <a:cs typeface="Abel"/>
                <a:sym typeface="Abel"/>
              </a:rPr>
              <a:t>Creating Baseline Model</a:t>
            </a:r>
          </a:p>
        </p:txBody>
      </p:sp>
      <p:sp>
        <p:nvSpPr>
          <p:cNvPr id="63" name="Google Shape;696;p50">
            <a:extLst>
              <a:ext uri="{FF2B5EF4-FFF2-40B4-BE49-F238E27FC236}">
                <a16:creationId xmlns:a16="http://schemas.microsoft.com/office/drawing/2014/main" id="{B7D46DFA-9E75-41E5-AF86-7D0D2433D7CA}"/>
              </a:ext>
            </a:extLst>
          </p:cNvPr>
          <p:cNvSpPr txBox="1">
            <a:spLocks/>
          </p:cNvSpPr>
          <p:nvPr/>
        </p:nvSpPr>
        <p:spPr>
          <a:xfrm>
            <a:off x="155360" y="2742534"/>
            <a:ext cx="1985400" cy="35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US" sz="1800" dirty="0">
                <a:solidFill>
                  <a:schemeClr val="accent6">
                    <a:lumMod val="50000"/>
                  </a:schemeClr>
                </a:solidFill>
                <a:latin typeface="Abel"/>
                <a:ea typeface="Abel"/>
                <a:cs typeface="Abel"/>
                <a:sym typeface="Abel"/>
              </a:rPr>
              <a:t>Setting up Environment</a:t>
            </a:r>
          </a:p>
        </p:txBody>
      </p:sp>
      <p:sp>
        <p:nvSpPr>
          <p:cNvPr id="64" name="Google Shape;696;p50">
            <a:extLst>
              <a:ext uri="{FF2B5EF4-FFF2-40B4-BE49-F238E27FC236}">
                <a16:creationId xmlns:a16="http://schemas.microsoft.com/office/drawing/2014/main" id="{C104AEDB-5705-4541-9B5B-3B75B3080A68}"/>
              </a:ext>
            </a:extLst>
          </p:cNvPr>
          <p:cNvSpPr txBox="1">
            <a:spLocks/>
          </p:cNvSpPr>
          <p:nvPr/>
        </p:nvSpPr>
        <p:spPr>
          <a:xfrm>
            <a:off x="3645460" y="2742534"/>
            <a:ext cx="1985400" cy="35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US" sz="1800" dirty="0">
                <a:solidFill>
                  <a:schemeClr val="accent6">
                    <a:lumMod val="50000"/>
                  </a:schemeClr>
                </a:solidFill>
                <a:latin typeface="Abel"/>
                <a:ea typeface="Abel"/>
                <a:cs typeface="Abel"/>
                <a:sym typeface="Abel"/>
              </a:rPr>
              <a:t>Comparing All Models</a:t>
            </a:r>
          </a:p>
        </p:txBody>
      </p:sp>
      <p:sp>
        <p:nvSpPr>
          <p:cNvPr id="65" name="Google Shape;696;p50">
            <a:extLst>
              <a:ext uri="{FF2B5EF4-FFF2-40B4-BE49-F238E27FC236}">
                <a16:creationId xmlns:a16="http://schemas.microsoft.com/office/drawing/2014/main" id="{0D565D32-0A83-4F79-8F00-39F6FE442748}"/>
              </a:ext>
            </a:extLst>
          </p:cNvPr>
          <p:cNvSpPr txBox="1">
            <a:spLocks/>
          </p:cNvSpPr>
          <p:nvPr/>
        </p:nvSpPr>
        <p:spPr>
          <a:xfrm>
            <a:off x="5330018" y="3600793"/>
            <a:ext cx="1985400" cy="35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US" sz="1800" dirty="0">
                <a:solidFill>
                  <a:schemeClr val="accent6">
                    <a:lumMod val="50000"/>
                  </a:schemeClr>
                </a:solidFill>
                <a:latin typeface="Abel"/>
                <a:ea typeface="Abel"/>
                <a:cs typeface="Abel"/>
                <a:sym typeface="Abel"/>
              </a:rPr>
              <a:t>Choose the best model and Tune it</a:t>
            </a:r>
          </a:p>
        </p:txBody>
      </p:sp>
      <p:sp>
        <p:nvSpPr>
          <p:cNvPr id="67" name="Google Shape;696;p50">
            <a:extLst>
              <a:ext uri="{FF2B5EF4-FFF2-40B4-BE49-F238E27FC236}">
                <a16:creationId xmlns:a16="http://schemas.microsoft.com/office/drawing/2014/main" id="{E53ACB55-BF1B-468C-BC24-F40E537946A1}"/>
              </a:ext>
            </a:extLst>
          </p:cNvPr>
          <p:cNvSpPr txBox="1">
            <a:spLocks/>
          </p:cNvSpPr>
          <p:nvPr/>
        </p:nvSpPr>
        <p:spPr>
          <a:xfrm>
            <a:off x="7003239" y="2742534"/>
            <a:ext cx="1985400" cy="35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US" sz="1800" dirty="0">
                <a:solidFill>
                  <a:schemeClr val="accent6">
                    <a:lumMod val="50000"/>
                  </a:schemeClr>
                </a:solidFill>
                <a:latin typeface="Abel"/>
                <a:ea typeface="Abel"/>
                <a:cs typeface="Abel"/>
                <a:sym typeface="Abel"/>
              </a:rPr>
              <a:t>Finalize the model</a:t>
            </a:r>
          </a:p>
        </p:txBody>
      </p:sp>
      <p:pic>
        <p:nvPicPr>
          <p:cNvPr id="69" name="Picture 68" descr="Logo, company name&#10;&#10;Description automatically generated">
            <a:extLst>
              <a:ext uri="{FF2B5EF4-FFF2-40B4-BE49-F238E27FC236}">
                <a16:creationId xmlns:a16="http://schemas.microsoft.com/office/drawing/2014/main" id="{214246D4-8592-4FF4-A188-C34E829E2F56}"/>
              </a:ext>
            </a:extLst>
          </p:cNvPr>
          <p:cNvPicPr>
            <a:picLocks noChangeAspect="1"/>
          </p:cNvPicPr>
          <p:nvPr/>
        </p:nvPicPr>
        <p:blipFill rotWithShape="1">
          <a:blip r:embed="rId3"/>
          <a:srcRect t="39376" b="38024"/>
          <a:stretch/>
        </p:blipFill>
        <p:spPr>
          <a:xfrm>
            <a:off x="2317977" y="1060474"/>
            <a:ext cx="4685262" cy="105889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4"/>
          <p:cNvSpPr txBox="1">
            <a:spLocks noGrp="1"/>
          </p:cNvSpPr>
          <p:nvPr>
            <p:ph type="body" idx="1"/>
          </p:nvPr>
        </p:nvSpPr>
        <p:spPr>
          <a:xfrm>
            <a:off x="482882" y="1417493"/>
            <a:ext cx="8345234" cy="92004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accent6">
                    <a:lumMod val="50000"/>
                  </a:schemeClr>
                </a:solidFill>
              </a:rPr>
              <a:t>It is important to create a </a:t>
            </a:r>
            <a:r>
              <a:rPr lang="en-US" sz="1800" b="1" dirty="0">
                <a:solidFill>
                  <a:schemeClr val="accent6">
                    <a:lumMod val="50000"/>
                  </a:schemeClr>
                </a:solidFill>
              </a:rPr>
              <a:t>baseline model </a:t>
            </a:r>
            <a:r>
              <a:rPr lang="en-US" sz="1800" dirty="0">
                <a:solidFill>
                  <a:schemeClr val="accent6">
                    <a:lumMod val="50000"/>
                  </a:schemeClr>
                </a:solidFill>
              </a:rPr>
              <a:t>so we can see </a:t>
            </a:r>
            <a:r>
              <a:rPr lang="en-US" sz="1800" b="1" dirty="0">
                <a:solidFill>
                  <a:schemeClr val="accent6">
                    <a:lumMod val="50000"/>
                  </a:schemeClr>
                </a:solidFill>
              </a:rPr>
              <a:t>whether our model improved from the baseline</a:t>
            </a:r>
            <a:r>
              <a:rPr lang="en-US" sz="1800" dirty="0">
                <a:solidFill>
                  <a:schemeClr val="accent6">
                    <a:lumMod val="50000"/>
                  </a:schemeClr>
                </a:solidFill>
              </a:rPr>
              <a:t> and </a:t>
            </a:r>
            <a:r>
              <a:rPr lang="en-US" sz="1800" b="1" dirty="0">
                <a:solidFill>
                  <a:schemeClr val="accent6">
                    <a:lumMod val="50000"/>
                  </a:schemeClr>
                </a:solidFill>
              </a:rPr>
              <a:t>how much did it improve</a:t>
            </a:r>
            <a:r>
              <a:rPr lang="en-US" sz="1800" dirty="0">
                <a:solidFill>
                  <a:schemeClr val="accent6">
                    <a:lumMod val="50000"/>
                  </a:schemeClr>
                </a:solidFill>
              </a:rPr>
              <a:t>.</a:t>
            </a:r>
            <a:endParaRPr sz="1800" dirty="0">
              <a:solidFill>
                <a:schemeClr val="accent6">
                  <a:lumMod val="50000"/>
                </a:schemeClr>
              </a:solidFill>
            </a:endParaRPr>
          </a:p>
        </p:txBody>
      </p:sp>
      <p:sp>
        <p:nvSpPr>
          <p:cNvPr id="392" name="Google Shape;392;p34"/>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accent6">
                    <a:lumMod val="50000"/>
                  </a:schemeClr>
                </a:solidFill>
              </a:rPr>
              <a:t>Baseline Model</a:t>
            </a:r>
            <a:endParaRPr b="1" dirty="0">
              <a:solidFill>
                <a:schemeClr val="accent6">
                  <a:lumMod val="50000"/>
                </a:schemeClr>
              </a:solidFill>
            </a:endParaRPr>
          </a:p>
        </p:txBody>
      </p:sp>
      <p:pic>
        <p:nvPicPr>
          <p:cNvPr id="3" name="Picture 2" descr="Text, letter&#10;&#10;Description automatically generated">
            <a:extLst>
              <a:ext uri="{FF2B5EF4-FFF2-40B4-BE49-F238E27FC236}">
                <a16:creationId xmlns:a16="http://schemas.microsoft.com/office/drawing/2014/main" id="{2531596C-C7B8-49EC-A23D-5E9FAD329FD9}"/>
              </a:ext>
            </a:extLst>
          </p:cNvPr>
          <p:cNvPicPr>
            <a:picLocks noChangeAspect="1"/>
          </p:cNvPicPr>
          <p:nvPr/>
        </p:nvPicPr>
        <p:blipFill>
          <a:blip r:embed="rId3"/>
          <a:stretch>
            <a:fillRect/>
          </a:stretch>
        </p:blipFill>
        <p:spPr>
          <a:xfrm>
            <a:off x="1988498" y="2571750"/>
            <a:ext cx="5272554" cy="920043"/>
          </a:xfrm>
          <a:prstGeom prst="rect">
            <a:avLst/>
          </a:prstGeom>
        </p:spPr>
      </p:pic>
    </p:spTree>
    <p:extLst>
      <p:ext uri="{BB962C8B-B14F-4D97-AF65-F5344CB8AC3E}">
        <p14:creationId xmlns:p14="http://schemas.microsoft.com/office/powerpoint/2010/main" val="3480768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3"/>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Training Model Result (Dev Set)</a:t>
            </a:r>
            <a:endParaRPr b="1" dirty="0">
              <a:solidFill>
                <a:schemeClr val="accent6">
                  <a:lumMod val="50000"/>
                </a:schemeClr>
              </a:solidFill>
            </a:endParaRPr>
          </a:p>
        </p:txBody>
      </p:sp>
      <p:pic>
        <p:nvPicPr>
          <p:cNvPr id="15" name="Picture 14">
            <a:extLst>
              <a:ext uri="{FF2B5EF4-FFF2-40B4-BE49-F238E27FC236}">
                <a16:creationId xmlns:a16="http://schemas.microsoft.com/office/drawing/2014/main" id="{12F0803B-C117-4EC7-BD0D-D22E0B70323E}"/>
              </a:ext>
            </a:extLst>
          </p:cNvPr>
          <p:cNvPicPr>
            <a:picLocks noChangeAspect="1"/>
          </p:cNvPicPr>
          <p:nvPr/>
        </p:nvPicPr>
        <p:blipFill>
          <a:blip r:embed="rId3"/>
          <a:stretch>
            <a:fillRect/>
          </a:stretch>
        </p:blipFill>
        <p:spPr>
          <a:xfrm>
            <a:off x="297751" y="1293843"/>
            <a:ext cx="4517317" cy="3147064"/>
          </a:xfrm>
          <a:prstGeom prst="rect">
            <a:avLst/>
          </a:prstGeom>
        </p:spPr>
      </p:pic>
      <p:sp>
        <p:nvSpPr>
          <p:cNvPr id="32" name="Google Shape;372;p33">
            <a:extLst>
              <a:ext uri="{FF2B5EF4-FFF2-40B4-BE49-F238E27FC236}">
                <a16:creationId xmlns:a16="http://schemas.microsoft.com/office/drawing/2014/main" id="{9386F128-1CCF-430A-9F23-4060DB8EC44B}"/>
              </a:ext>
            </a:extLst>
          </p:cNvPr>
          <p:cNvSpPr txBox="1">
            <a:spLocks/>
          </p:cNvSpPr>
          <p:nvPr/>
        </p:nvSpPr>
        <p:spPr>
          <a:xfrm>
            <a:off x="5152628" y="1606036"/>
            <a:ext cx="3373715" cy="16531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2100"/>
              <a:buFont typeface="Montserrat"/>
              <a:buNone/>
              <a:defRPr sz="1400" b="0" i="0" u="none" strike="noStrike" cap="none">
                <a:solidFill>
                  <a:schemeClr val="accent3"/>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9pPr>
          </a:lstStyle>
          <a:p>
            <a:pPr marL="0" indent="0" algn="l"/>
            <a:r>
              <a:rPr lang="en-US" sz="1800" dirty="0">
                <a:solidFill>
                  <a:schemeClr val="accent6">
                    <a:lumMod val="50000"/>
                  </a:schemeClr>
                </a:solidFill>
              </a:rPr>
              <a:t>We create all the models using </a:t>
            </a:r>
            <a:r>
              <a:rPr lang="en-US" sz="1800" b="1" dirty="0">
                <a:solidFill>
                  <a:schemeClr val="accent6">
                    <a:lumMod val="50000"/>
                  </a:schemeClr>
                </a:solidFill>
              </a:rPr>
              <a:t>5-fold cross validation. </a:t>
            </a:r>
          </a:p>
          <a:p>
            <a:pPr marL="0" indent="0" algn="l"/>
            <a:endParaRPr lang="en-US" sz="1800" dirty="0">
              <a:solidFill>
                <a:schemeClr val="accent6">
                  <a:lumMod val="50000"/>
                </a:schemeClr>
              </a:solidFill>
            </a:endParaRPr>
          </a:p>
          <a:p>
            <a:pPr marL="0" indent="0" algn="l"/>
            <a:r>
              <a:rPr lang="en-US" sz="1800" dirty="0">
                <a:solidFill>
                  <a:schemeClr val="accent6">
                    <a:lumMod val="50000"/>
                  </a:schemeClr>
                </a:solidFill>
              </a:rPr>
              <a:t>We will </a:t>
            </a:r>
            <a:r>
              <a:rPr lang="en-US" sz="1800" b="1" dirty="0">
                <a:solidFill>
                  <a:schemeClr val="accent6">
                    <a:lumMod val="50000"/>
                  </a:schemeClr>
                </a:solidFill>
              </a:rPr>
              <a:t>focus on the Mean Absolute Error (MAE) </a:t>
            </a:r>
            <a:r>
              <a:rPr lang="en-US" sz="1800" dirty="0">
                <a:solidFill>
                  <a:schemeClr val="accent6">
                    <a:lumMod val="50000"/>
                  </a:schemeClr>
                </a:solidFill>
              </a:rPr>
              <a:t>because it is robust to outliers which exist in our dataset.</a:t>
            </a:r>
          </a:p>
        </p:txBody>
      </p:sp>
    </p:spTree>
    <p:extLst>
      <p:ext uri="{BB962C8B-B14F-4D97-AF65-F5344CB8AC3E}">
        <p14:creationId xmlns:p14="http://schemas.microsoft.com/office/powerpoint/2010/main" val="1988991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 name="Rectangle 3">
            <a:extLst>
              <a:ext uri="{FF2B5EF4-FFF2-40B4-BE49-F238E27FC236}">
                <a16:creationId xmlns:a16="http://schemas.microsoft.com/office/drawing/2014/main" id="{86DC91D1-2FB6-B645-BE38-2F20F696A966}"/>
              </a:ext>
            </a:extLst>
          </p:cNvPr>
          <p:cNvSpPr/>
          <p:nvPr/>
        </p:nvSpPr>
        <p:spPr>
          <a:xfrm>
            <a:off x="0" y="1256876"/>
            <a:ext cx="4572000" cy="2629748"/>
          </a:xfrm>
          <a:prstGeom prst="rect">
            <a:avLst/>
          </a:prstGeom>
          <a:solidFill>
            <a:schemeClr val="bg1"/>
          </a:solidFill>
          <a:ln w="28575">
            <a:gradFill flip="none" rotWithShape="1">
              <a:gsLst>
                <a:gs pos="0">
                  <a:schemeClr val="accent4"/>
                </a:gs>
                <a:gs pos="32000">
                  <a:schemeClr val="accent5"/>
                </a:gs>
                <a:gs pos="64000">
                  <a:schemeClr val="accent6"/>
                </a:gs>
                <a:gs pos="99000">
                  <a:schemeClr val="accent6">
                    <a:lumMod val="5000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4" name="Google Shape;404;p36"/>
          <p:cNvGrpSpPr/>
          <p:nvPr/>
        </p:nvGrpSpPr>
        <p:grpSpPr>
          <a:xfrm>
            <a:off x="4495795" y="1242114"/>
            <a:ext cx="4821690" cy="2659280"/>
            <a:chOff x="1248486" y="738825"/>
            <a:chExt cx="6646939" cy="3665950"/>
          </a:xfrm>
        </p:grpSpPr>
        <p:sp>
          <p:nvSpPr>
            <p:cNvPr id="405" name="Google Shape;405;p36"/>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6"/>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 name="Google Shape;408;p36"/>
          <p:cNvSpPr txBox="1">
            <a:spLocks noGrp="1"/>
          </p:cNvSpPr>
          <p:nvPr>
            <p:ph type="subTitle" idx="1"/>
          </p:nvPr>
        </p:nvSpPr>
        <p:spPr>
          <a:xfrm>
            <a:off x="4908939" y="1345414"/>
            <a:ext cx="3991512" cy="2467441"/>
          </a:xfrm>
          <a:prstGeom prst="rect">
            <a:avLst/>
          </a:prstGeom>
        </p:spPr>
        <p:txBody>
          <a:bodyPr spcFirstLastPara="1" wrap="square" lIns="91425" tIns="91425" rIns="91425" bIns="91425" anchor="t" anchorCtr="0">
            <a:noAutofit/>
          </a:bodyPr>
          <a:lstStyle/>
          <a:p>
            <a:pPr marL="0" lvl="0" indent="0" algn="l"/>
            <a:r>
              <a:rPr lang="en-GB" dirty="0"/>
              <a:t>Based on the above benchmark, we can see that </a:t>
            </a:r>
            <a:r>
              <a:rPr lang="en-GB" b="1" dirty="0" err="1"/>
              <a:t>CatBoost</a:t>
            </a:r>
            <a:r>
              <a:rPr lang="en-GB" b="1" dirty="0"/>
              <a:t> is the top performing model</a:t>
            </a:r>
            <a:r>
              <a:rPr lang="en-GB" dirty="0"/>
              <a:t> with Mean Absolute Error of 69510.5570 during the 5-fold cross validation. </a:t>
            </a:r>
          </a:p>
          <a:p>
            <a:pPr marL="0" lvl="0" indent="0" algn="l"/>
            <a:endParaRPr lang="en-GB" dirty="0"/>
          </a:p>
          <a:p>
            <a:pPr marL="0" lvl="0" indent="0" algn="l"/>
            <a:r>
              <a:rPr lang="en-GB" dirty="0"/>
              <a:t>Therefore, we will create a </a:t>
            </a:r>
            <a:r>
              <a:rPr lang="en-GB" dirty="0" err="1"/>
              <a:t>Catboost</a:t>
            </a:r>
            <a:r>
              <a:rPr lang="en-GB" dirty="0"/>
              <a:t> model and tune its parameters in the next step.</a:t>
            </a:r>
          </a:p>
        </p:txBody>
      </p:sp>
      <p:sp>
        <p:nvSpPr>
          <p:cNvPr id="8" name="Google Shape;392;p34">
            <a:extLst>
              <a:ext uri="{FF2B5EF4-FFF2-40B4-BE49-F238E27FC236}">
                <a16:creationId xmlns:a16="http://schemas.microsoft.com/office/drawing/2014/main" id="{41E1689C-9A69-1648-917B-43D0736E4DBD}"/>
              </a:ext>
            </a:extLst>
          </p:cNvPr>
          <p:cNvSpPr txBox="1">
            <a:spLocks/>
          </p:cNvSpPr>
          <p:nvPr/>
        </p:nvSpPr>
        <p:spPr>
          <a:xfrm>
            <a:off x="1996975" y="539500"/>
            <a:ext cx="5150100" cy="4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500"/>
              <a:buFont typeface="Abel"/>
              <a:buNone/>
              <a:defRPr sz="30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500"/>
              <a:buFont typeface="Abel"/>
              <a:buNone/>
              <a:defRPr sz="35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500"/>
              <a:buFont typeface="Abel"/>
              <a:buNone/>
              <a:defRPr sz="35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500"/>
              <a:buFont typeface="Abel"/>
              <a:buNone/>
              <a:defRPr sz="35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500"/>
              <a:buFont typeface="Abel"/>
              <a:buNone/>
              <a:defRPr sz="35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500"/>
              <a:buFont typeface="Abel"/>
              <a:buNone/>
              <a:defRPr sz="35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500"/>
              <a:buFont typeface="Abel"/>
              <a:buNone/>
              <a:defRPr sz="35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500"/>
              <a:buFont typeface="Abel"/>
              <a:buNone/>
              <a:defRPr sz="35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500"/>
              <a:buFont typeface="Abel"/>
              <a:buNone/>
              <a:defRPr sz="3500" b="0" i="0" u="none" strike="noStrike" cap="none">
                <a:solidFill>
                  <a:schemeClr val="accent5"/>
                </a:solidFill>
                <a:latin typeface="Abel"/>
                <a:ea typeface="Abel"/>
                <a:cs typeface="Abel"/>
                <a:sym typeface="Abel"/>
              </a:defRPr>
            </a:lvl9pPr>
          </a:lstStyle>
          <a:p>
            <a:r>
              <a:rPr lang="en-GB" b="1" dirty="0">
                <a:solidFill>
                  <a:schemeClr val="accent6">
                    <a:lumMod val="50000"/>
                  </a:schemeClr>
                </a:solidFill>
              </a:rPr>
              <a:t>Choosing The Model</a:t>
            </a:r>
          </a:p>
        </p:txBody>
      </p:sp>
      <p:pic>
        <p:nvPicPr>
          <p:cNvPr id="11" name="Picture 10" descr="Shape&#10;&#10;Description automatically generated with medium confidence">
            <a:extLst>
              <a:ext uri="{FF2B5EF4-FFF2-40B4-BE49-F238E27FC236}">
                <a16:creationId xmlns:a16="http://schemas.microsoft.com/office/drawing/2014/main" id="{737B511B-DC17-FB4D-88D7-DEB51B90C49E}"/>
              </a:ext>
            </a:extLst>
          </p:cNvPr>
          <p:cNvPicPr>
            <a:picLocks noChangeAspect="1"/>
          </p:cNvPicPr>
          <p:nvPr/>
        </p:nvPicPr>
        <p:blipFill rotWithShape="1">
          <a:blip r:embed="rId3"/>
          <a:srcRect l="9237" t="20337" r="64895" b="19657"/>
          <a:stretch/>
        </p:blipFill>
        <p:spPr>
          <a:xfrm>
            <a:off x="0" y="1479725"/>
            <a:ext cx="2311121" cy="2253728"/>
          </a:xfrm>
          <a:prstGeom prst="rect">
            <a:avLst/>
          </a:prstGeom>
          <a:effectLst>
            <a:outerShdw blurRad="50800" dist="38100" dir="8100000" algn="tr" rotWithShape="0">
              <a:prstClr val="black">
                <a:alpha val="40000"/>
              </a:prstClr>
            </a:outerShdw>
          </a:effectLst>
        </p:spPr>
      </p:pic>
      <p:pic>
        <p:nvPicPr>
          <p:cNvPr id="13" name="Picture 12" descr="Shape&#10;&#10;Description automatically generated with medium confidence">
            <a:extLst>
              <a:ext uri="{FF2B5EF4-FFF2-40B4-BE49-F238E27FC236}">
                <a16:creationId xmlns:a16="http://schemas.microsoft.com/office/drawing/2014/main" id="{1543CEE8-3FF3-AA4A-AABB-3271597CDBE4}"/>
              </a:ext>
            </a:extLst>
          </p:cNvPr>
          <p:cNvPicPr>
            <a:picLocks noChangeAspect="1"/>
          </p:cNvPicPr>
          <p:nvPr/>
        </p:nvPicPr>
        <p:blipFill rotWithShape="1">
          <a:blip r:embed="rId3"/>
          <a:srcRect l="37367" t="36791" r="14868" b="37537"/>
          <a:stretch/>
        </p:blipFill>
        <p:spPr>
          <a:xfrm>
            <a:off x="1858945" y="3036992"/>
            <a:ext cx="2616247" cy="59110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11" name="Rectangle 10">
            <a:extLst>
              <a:ext uri="{FF2B5EF4-FFF2-40B4-BE49-F238E27FC236}">
                <a16:creationId xmlns:a16="http://schemas.microsoft.com/office/drawing/2014/main" id="{F26A025E-CB69-8A4C-83E9-688C8C73FAC0}"/>
              </a:ext>
            </a:extLst>
          </p:cNvPr>
          <p:cNvSpPr/>
          <p:nvPr/>
        </p:nvSpPr>
        <p:spPr>
          <a:xfrm>
            <a:off x="4572000" y="1256876"/>
            <a:ext cx="4572000" cy="2629748"/>
          </a:xfrm>
          <a:prstGeom prst="rect">
            <a:avLst/>
          </a:prstGeom>
          <a:solidFill>
            <a:schemeClr val="bg1"/>
          </a:solidFill>
          <a:ln w="28575">
            <a:gradFill flip="none" rotWithShape="1">
              <a:gsLst>
                <a:gs pos="0">
                  <a:schemeClr val="accent4"/>
                </a:gs>
                <a:gs pos="32000">
                  <a:schemeClr val="accent5"/>
                </a:gs>
                <a:gs pos="64000">
                  <a:schemeClr val="accent6"/>
                </a:gs>
                <a:gs pos="99000">
                  <a:schemeClr val="accent6">
                    <a:lumMod val="5000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4" name="Google Shape;414;p37"/>
          <p:cNvGrpSpPr/>
          <p:nvPr/>
        </p:nvGrpSpPr>
        <p:grpSpPr>
          <a:xfrm>
            <a:off x="-207056" y="1242114"/>
            <a:ext cx="4821690" cy="2659280"/>
            <a:chOff x="1248486" y="738825"/>
            <a:chExt cx="6646939" cy="3665950"/>
          </a:xfrm>
        </p:grpSpPr>
        <p:sp>
          <p:nvSpPr>
            <p:cNvPr id="415" name="Google Shape;415;p37"/>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37"/>
          <p:cNvSpPr txBox="1">
            <a:spLocks noGrp="1"/>
          </p:cNvSpPr>
          <p:nvPr>
            <p:ph type="subTitle" idx="1"/>
          </p:nvPr>
        </p:nvSpPr>
        <p:spPr>
          <a:xfrm>
            <a:off x="102419" y="1545337"/>
            <a:ext cx="4491613" cy="2067595"/>
          </a:xfrm>
          <a:prstGeom prst="rect">
            <a:avLst/>
          </a:prstGeom>
        </p:spPr>
        <p:txBody>
          <a:bodyPr spcFirstLastPara="1" wrap="square" lIns="91425" tIns="91425" rIns="91425" bIns="91425" anchor="t" anchorCtr="0">
            <a:noAutofit/>
          </a:bodyPr>
          <a:lstStyle/>
          <a:p>
            <a:pPr marL="0" lvl="0" indent="0" algn="l"/>
            <a:r>
              <a:rPr lang="en-GB" dirty="0"/>
              <a:t>In model tuning, we use </a:t>
            </a:r>
            <a:r>
              <a:rPr lang="en-GB" b="1" dirty="0" err="1"/>
              <a:t>Hyperopt</a:t>
            </a:r>
            <a:r>
              <a:rPr lang="en-GB" b="1" dirty="0"/>
              <a:t> </a:t>
            </a:r>
            <a:r>
              <a:rPr lang="en-GB" dirty="0"/>
              <a:t>library, an open source hyperparameter optimization framework to </a:t>
            </a:r>
            <a:r>
              <a:rPr lang="en-GB" b="1" dirty="0"/>
              <a:t>automate hyperparameter search</a:t>
            </a:r>
            <a:r>
              <a:rPr lang="en-GB" dirty="0"/>
              <a:t>. </a:t>
            </a:r>
          </a:p>
          <a:p>
            <a:pPr marL="0" lvl="0" indent="0" algn="l"/>
            <a:endParaRPr lang="en-GB" dirty="0"/>
          </a:p>
          <a:p>
            <a:pPr marL="0" lvl="0" indent="0" algn="l"/>
            <a:r>
              <a:rPr lang="en-GB" dirty="0"/>
              <a:t>It efficiently search large spaces and prune unpromising trials for faster results.</a:t>
            </a:r>
          </a:p>
        </p:txBody>
      </p:sp>
      <p:sp>
        <p:nvSpPr>
          <p:cNvPr id="8" name="Google Shape;577;p44">
            <a:extLst>
              <a:ext uri="{FF2B5EF4-FFF2-40B4-BE49-F238E27FC236}">
                <a16:creationId xmlns:a16="http://schemas.microsoft.com/office/drawing/2014/main" id="{4AB40B29-084C-2D45-A9A2-C1416B0CECE1}"/>
              </a:ext>
            </a:extLst>
          </p:cNvPr>
          <p:cNvSpPr txBox="1">
            <a:spLocks/>
          </p:cNvSpPr>
          <p:nvPr/>
        </p:nvSpPr>
        <p:spPr>
          <a:xfrm>
            <a:off x="1996975" y="539500"/>
            <a:ext cx="5150100" cy="4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500"/>
              <a:buFont typeface="Abel"/>
              <a:buNone/>
              <a:defRPr sz="30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500"/>
              <a:buFont typeface="Abel"/>
              <a:buNone/>
              <a:defRPr sz="35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500"/>
              <a:buFont typeface="Abel"/>
              <a:buNone/>
              <a:defRPr sz="35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500"/>
              <a:buFont typeface="Abel"/>
              <a:buNone/>
              <a:defRPr sz="35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500"/>
              <a:buFont typeface="Abel"/>
              <a:buNone/>
              <a:defRPr sz="35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500"/>
              <a:buFont typeface="Abel"/>
              <a:buNone/>
              <a:defRPr sz="35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500"/>
              <a:buFont typeface="Abel"/>
              <a:buNone/>
              <a:defRPr sz="35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500"/>
              <a:buFont typeface="Abel"/>
              <a:buNone/>
              <a:defRPr sz="35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500"/>
              <a:buFont typeface="Abel"/>
              <a:buNone/>
              <a:defRPr sz="3500" b="0" i="0" u="none" strike="noStrike" cap="none">
                <a:solidFill>
                  <a:schemeClr val="accent5"/>
                </a:solidFill>
                <a:latin typeface="Abel"/>
                <a:ea typeface="Abel"/>
                <a:cs typeface="Abel"/>
                <a:sym typeface="Abel"/>
              </a:defRPr>
            </a:lvl9pPr>
          </a:lstStyle>
          <a:p>
            <a:r>
              <a:rPr lang="en-GB" b="1">
                <a:solidFill>
                  <a:schemeClr val="accent6">
                    <a:lumMod val="50000"/>
                  </a:schemeClr>
                </a:solidFill>
              </a:rPr>
              <a:t>Tuning The Model</a:t>
            </a:r>
            <a:endParaRPr lang="en-GB" b="1" dirty="0">
              <a:solidFill>
                <a:schemeClr val="accent6">
                  <a:lumMod val="50000"/>
                </a:schemeClr>
              </a:solidFill>
            </a:endParaRPr>
          </a:p>
        </p:txBody>
      </p:sp>
      <p:pic>
        <p:nvPicPr>
          <p:cNvPr id="14" name="Picture 13">
            <a:extLst>
              <a:ext uri="{FF2B5EF4-FFF2-40B4-BE49-F238E27FC236}">
                <a16:creationId xmlns:a16="http://schemas.microsoft.com/office/drawing/2014/main" id="{56655BC0-A2D8-7847-AFA8-20CB7D426F59}"/>
              </a:ext>
            </a:extLst>
          </p:cNvPr>
          <p:cNvPicPr>
            <a:picLocks noChangeAspect="1"/>
          </p:cNvPicPr>
          <p:nvPr/>
        </p:nvPicPr>
        <p:blipFill rotWithShape="1">
          <a:blip r:embed="rId3"/>
          <a:srcRect b="3726"/>
          <a:stretch/>
        </p:blipFill>
        <p:spPr>
          <a:xfrm>
            <a:off x="5947680" y="1335366"/>
            <a:ext cx="2121146" cy="2472681"/>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20" name="Google Shape;577;p44">
            <a:extLst>
              <a:ext uri="{FF2B5EF4-FFF2-40B4-BE49-F238E27FC236}">
                <a16:creationId xmlns:a16="http://schemas.microsoft.com/office/drawing/2014/main" id="{8926BC80-0F07-4728-8FF3-662E276F216F}"/>
              </a:ext>
            </a:extLst>
          </p:cNvPr>
          <p:cNvSpPr txBox="1">
            <a:spLocks noGrp="1"/>
          </p:cNvSpPr>
          <p:nvPr>
            <p:ph type="title"/>
          </p:nvPr>
        </p:nvSpPr>
        <p:spPr>
          <a:xfrm>
            <a:off x="1996975" y="817293"/>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Tuning Result</a:t>
            </a:r>
            <a:endParaRPr sz="2800" dirty="0"/>
          </a:p>
        </p:txBody>
      </p:sp>
      <p:pic>
        <p:nvPicPr>
          <p:cNvPr id="15" name="Picture 14" descr="Table&#10;&#10;Description automatically generated">
            <a:extLst>
              <a:ext uri="{FF2B5EF4-FFF2-40B4-BE49-F238E27FC236}">
                <a16:creationId xmlns:a16="http://schemas.microsoft.com/office/drawing/2014/main" id="{0F640206-B240-4DF4-9E0E-B0F6B9E5CDE3}"/>
              </a:ext>
            </a:extLst>
          </p:cNvPr>
          <p:cNvPicPr>
            <a:picLocks noChangeAspect="1"/>
          </p:cNvPicPr>
          <p:nvPr/>
        </p:nvPicPr>
        <p:blipFill>
          <a:blip r:embed="rId3"/>
          <a:stretch>
            <a:fillRect/>
          </a:stretch>
        </p:blipFill>
        <p:spPr>
          <a:xfrm>
            <a:off x="1574691" y="1361715"/>
            <a:ext cx="5994618" cy="2964492"/>
          </a:xfrm>
          <a:prstGeom prst="rect">
            <a:avLst/>
          </a:prstGeom>
        </p:spPr>
      </p:pic>
    </p:spTree>
    <p:extLst>
      <p:ext uri="{BB962C8B-B14F-4D97-AF65-F5344CB8AC3E}">
        <p14:creationId xmlns:p14="http://schemas.microsoft.com/office/powerpoint/2010/main" val="2576103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grpSp>
        <p:nvGrpSpPr>
          <p:cNvPr id="414" name="Google Shape;414;p37"/>
          <p:cNvGrpSpPr/>
          <p:nvPr/>
        </p:nvGrpSpPr>
        <p:grpSpPr>
          <a:xfrm>
            <a:off x="-207056" y="1242114"/>
            <a:ext cx="4821690" cy="2659280"/>
            <a:chOff x="1248486" y="738825"/>
            <a:chExt cx="6646939" cy="3665950"/>
          </a:xfrm>
        </p:grpSpPr>
        <p:sp>
          <p:nvSpPr>
            <p:cNvPr id="415" name="Google Shape;415;p37"/>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 name="Google Shape;419;p37"/>
          <p:cNvSpPr txBox="1">
            <a:spLocks noGrp="1"/>
          </p:cNvSpPr>
          <p:nvPr>
            <p:ph type="title"/>
          </p:nvPr>
        </p:nvSpPr>
        <p:spPr>
          <a:xfrm>
            <a:off x="872576" y="2356050"/>
            <a:ext cx="2846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Prediction Error Plot</a:t>
            </a:r>
            <a:endParaRPr dirty="0"/>
          </a:p>
        </p:txBody>
      </p:sp>
      <p:pic>
        <p:nvPicPr>
          <p:cNvPr id="3" name="Picture 2" descr="Chart, scatter chart&#10;&#10;Description automatically generated">
            <a:extLst>
              <a:ext uri="{FF2B5EF4-FFF2-40B4-BE49-F238E27FC236}">
                <a16:creationId xmlns:a16="http://schemas.microsoft.com/office/drawing/2014/main" id="{F750BF48-1CDD-477F-923E-99880465E2A8}"/>
              </a:ext>
            </a:extLst>
          </p:cNvPr>
          <p:cNvPicPr>
            <a:picLocks noChangeAspect="1"/>
          </p:cNvPicPr>
          <p:nvPr/>
        </p:nvPicPr>
        <p:blipFill>
          <a:blip r:embed="rId3"/>
          <a:stretch>
            <a:fillRect/>
          </a:stretch>
        </p:blipFill>
        <p:spPr>
          <a:xfrm>
            <a:off x="4758446" y="495508"/>
            <a:ext cx="4261964" cy="4167253"/>
          </a:xfrm>
          <a:prstGeom prst="rect">
            <a:avLst/>
          </a:prstGeom>
        </p:spPr>
      </p:pic>
    </p:spTree>
    <p:extLst>
      <p:ext uri="{BB962C8B-B14F-4D97-AF65-F5344CB8AC3E}">
        <p14:creationId xmlns:p14="http://schemas.microsoft.com/office/powerpoint/2010/main" val="25721984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grpSp>
        <p:nvGrpSpPr>
          <p:cNvPr id="404" name="Google Shape;404;p36"/>
          <p:cNvGrpSpPr/>
          <p:nvPr/>
        </p:nvGrpSpPr>
        <p:grpSpPr>
          <a:xfrm>
            <a:off x="4495795" y="1242114"/>
            <a:ext cx="4821690" cy="2659280"/>
            <a:chOff x="1248486" y="738825"/>
            <a:chExt cx="6646939" cy="3665950"/>
          </a:xfrm>
        </p:grpSpPr>
        <p:sp>
          <p:nvSpPr>
            <p:cNvPr id="405" name="Google Shape;405;p36"/>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6"/>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 name="Google Shape;409;p36"/>
          <p:cNvSpPr txBox="1">
            <a:spLocks noGrp="1"/>
          </p:cNvSpPr>
          <p:nvPr>
            <p:ph type="title"/>
          </p:nvPr>
        </p:nvSpPr>
        <p:spPr>
          <a:xfrm>
            <a:off x="5439725" y="2356007"/>
            <a:ext cx="2846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Learning Curve</a:t>
            </a:r>
            <a:endParaRPr dirty="0"/>
          </a:p>
        </p:txBody>
      </p:sp>
      <p:pic>
        <p:nvPicPr>
          <p:cNvPr id="5" name="Picture 4" descr="Chart&#10;&#10;Description automatically generated">
            <a:extLst>
              <a:ext uri="{FF2B5EF4-FFF2-40B4-BE49-F238E27FC236}">
                <a16:creationId xmlns:a16="http://schemas.microsoft.com/office/drawing/2014/main" id="{3138703C-B295-49E4-B9BB-C0886829E500}"/>
              </a:ext>
            </a:extLst>
          </p:cNvPr>
          <p:cNvPicPr>
            <a:picLocks noChangeAspect="1"/>
          </p:cNvPicPr>
          <p:nvPr/>
        </p:nvPicPr>
        <p:blipFill>
          <a:blip r:embed="rId3"/>
          <a:stretch>
            <a:fillRect/>
          </a:stretch>
        </p:blipFill>
        <p:spPr>
          <a:xfrm>
            <a:off x="115704" y="1085073"/>
            <a:ext cx="4249002" cy="2973353"/>
          </a:xfrm>
          <a:prstGeom prst="rect">
            <a:avLst/>
          </a:prstGeom>
        </p:spPr>
      </p:pic>
    </p:spTree>
    <p:extLst>
      <p:ext uri="{BB962C8B-B14F-4D97-AF65-F5344CB8AC3E}">
        <p14:creationId xmlns:p14="http://schemas.microsoft.com/office/powerpoint/2010/main" val="1146015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8"/>
          <p:cNvSpPr/>
          <p:nvPr/>
        </p:nvSpPr>
        <p:spPr>
          <a:xfrm>
            <a:off x="3874600" y="820825"/>
            <a:ext cx="1394746" cy="1394746"/>
          </a:xfrm>
          <a:custGeom>
            <a:avLst/>
            <a:gdLst/>
            <a:ahLst/>
            <a:cxnLst/>
            <a:rect l="l" t="t" r="r" b="b"/>
            <a:pathLst>
              <a:path w="45090" h="45090" extrusionOk="0">
                <a:moveTo>
                  <a:pt x="45090" y="45089"/>
                </a:moveTo>
                <a:lnTo>
                  <a:pt x="1" y="45089"/>
                </a:lnTo>
                <a:lnTo>
                  <a:pt x="1" y="0"/>
                </a:lnTo>
                <a:lnTo>
                  <a:pt x="45090" y="0"/>
                </a:lnTo>
                <a:close/>
                <a:moveTo>
                  <a:pt x="441" y="44649"/>
                </a:moveTo>
                <a:lnTo>
                  <a:pt x="44649" y="44649"/>
                </a:lnTo>
                <a:lnTo>
                  <a:pt x="44649"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8"/>
          <p:cNvSpPr txBox="1">
            <a:spLocks noGrp="1"/>
          </p:cNvSpPr>
          <p:nvPr>
            <p:ph type="title"/>
          </p:nvPr>
        </p:nvSpPr>
        <p:spPr>
          <a:xfrm>
            <a:off x="1969506" y="2571750"/>
            <a:ext cx="5204934" cy="14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Business</a:t>
            </a:r>
            <a:br>
              <a:rPr lang="en" b="1" dirty="0">
                <a:solidFill>
                  <a:schemeClr val="accent6">
                    <a:lumMod val="50000"/>
                  </a:schemeClr>
                </a:solidFill>
              </a:rPr>
            </a:br>
            <a:r>
              <a:rPr lang="en" b="1" dirty="0">
                <a:solidFill>
                  <a:schemeClr val="accent6">
                    <a:lumMod val="50000"/>
                  </a:schemeClr>
                </a:solidFill>
              </a:rPr>
              <a:t>Background</a:t>
            </a:r>
            <a:endParaRPr b="1" dirty="0">
              <a:solidFill>
                <a:schemeClr val="accent6">
                  <a:lumMod val="50000"/>
                </a:schemeClr>
              </a:solidFill>
            </a:endParaRPr>
          </a:p>
        </p:txBody>
      </p:sp>
      <p:sp>
        <p:nvSpPr>
          <p:cNvPr id="427" name="Google Shape;427;p38"/>
          <p:cNvSpPr txBox="1">
            <a:spLocks noGrp="1"/>
          </p:cNvSpPr>
          <p:nvPr>
            <p:ph type="title" idx="2"/>
          </p:nvPr>
        </p:nvSpPr>
        <p:spPr>
          <a:xfrm>
            <a:off x="3082350" y="867950"/>
            <a:ext cx="2979300" cy="130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6">
                    <a:lumMod val="50000"/>
                  </a:schemeClr>
                </a:solidFill>
              </a:rPr>
              <a:t>1</a:t>
            </a:r>
            <a:endParaRPr dirty="0">
              <a:solidFill>
                <a:schemeClr val="accent6">
                  <a:lumMod val="50000"/>
                </a:schemeClr>
              </a:solidFill>
            </a:endParaRPr>
          </a:p>
        </p:txBody>
      </p:sp>
    </p:spTree>
    <p:extLst>
      <p:ext uri="{BB962C8B-B14F-4D97-AF65-F5344CB8AC3E}">
        <p14:creationId xmlns:p14="http://schemas.microsoft.com/office/powerpoint/2010/main" val="28518746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52"/>
          <p:cNvSpPr/>
          <p:nvPr/>
        </p:nvSpPr>
        <p:spPr>
          <a:xfrm rot="-812392" flipH="1">
            <a:off x="6048727" y="1643072"/>
            <a:ext cx="2434973" cy="2625289"/>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5"/>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descr="Chart, line chart&#10;&#10;Description automatically generated">
            <a:extLst>
              <a:ext uri="{FF2B5EF4-FFF2-40B4-BE49-F238E27FC236}">
                <a16:creationId xmlns:a16="http://schemas.microsoft.com/office/drawing/2014/main" id="{606EFC76-2939-42BF-B7E8-DF7C9DC35430}"/>
              </a:ext>
            </a:extLst>
          </p:cNvPr>
          <p:cNvPicPr>
            <a:picLocks noChangeAspect="1"/>
          </p:cNvPicPr>
          <p:nvPr/>
        </p:nvPicPr>
        <p:blipFill>
          <a:blip r:embed="rId3"/>
          <a:stretch>
            <a:fillRect/>
          </a:stretch>
        </p:blipFill>
        <p:spPr>
          <a:xfrm>
            <a:off x="4079631" y="995847"/>
            <a:ext cx="4911406" cy="3378273"/>
          </a:xfrm>
          <a:prstGeom prst="rect">
            <a:avLst/>
          </a:prstGeom>
        </p:spPr>
      </p:pic>
      <p:grpSp>
        <p:nvGrpSpPr>
          <p:cNvPr id="5" name="Google Shape;404;p36"/>
          <p:cNvGrpSpPr/>
          <p:nvPr/>
        </p:nvGrpSpPr>
        <p:grpSpPr>
          <a:xfrm>
            <a:off x="-742059" y="1242114"/>
            <a:ext cx="4821690" cy="2659280"/>
            <a:chOff x="1248486" y="738825"/>
            <a:chExt cx="6646939" cy="3665950"/>
          </a:xfrm>
        </p:grpSpPr>
        <p:sp>
          <p:nvSpPr>
            <p:cNvPr id="6" name="Google Shape;405;p36"/>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6;p36"/>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409;p36"/>
          <p:cNvSpPr txBox="1">
            <a:spLocks/>
          </p:cNvSpPr>
          <p:nvPr/>
        </p:nvSpPr>
        <p:spPr>
          <a:xfrm>
            <a:off x="385724" y="2356007"/>
            <a:ext cx="2846100" cy="4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r>
              <a:rPr lang="en-US" dirty="0"/>
              <a:t>Validation Curve</a:t>
            </a:r>
          </a:p>
        </p:txBody>
      </p:sp>
    </p:spTree>
    <p:extLst>
      <p:ext uri="{BB962C8B-B14F-4D97-AF65-F5344CB8AC3E}">
        <p14:creationId xmlns:p14="http://schemas.microsoft.com/office/powerpoint/2010/main" val="448982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pic>
        <p:nvPicPr>
          <p:cNvPr id="5" name="Picture 4" descr="A picture containing chart&#10;&#10;Description automatically generated">
            <a:extLst>
              <a:ext uri="{FF2B5EF4-FFF2-40B4-BE49-F238E27FC236}">
                <a16:creationId xmlns:a16="http://schemas.microsoft.com/office/drawing/2014/main" id="{0B78A09A-3BF8-4D53-9315-6DDE95813FD9}"/>
              </a:ext>
            </a:extLst>
          </p:cNvPr>
          <p:cNvPicPr>
            <a:picLocks noChangeAspect="1"/>
          </p:cNvPicPr>
          <p:nvPr/>
        </p:nvPicPr>
        <p:blipFill>
          <a:blip r:embed="rId3"/>
          <a:stretch>
            <a:fillRect/>
          </a:stretch>
        </p:blipFill>
        <p:spPr>
          <a:xfrm>
            <a:off x="177232" y="382772"/>
            <a:ext cx="5283729" cy="4664716"/>
          </a:xfrm>
          <a:prstGeom prst="rect">
            <a:avLst/>
          </a:prstGeom>
        </p:spPr>
      </p:pic>
      <p:grpSp>
        <p:nvGrpSpPr>
          <p:cNvPr id="4" name="Google Shape;404;p36"/>
          <p:cNvGrpSpPr/>
          <p:nvPr/>
        </p:nvGrpSpPr>
        <p:grpSpPr>
          <a:xfrm>
            <a:off x="5460961" y="1103891"/>
            <a:ext cx="4821690" cy="2659280"/>
            <a:chOff x="1248486" y="738825"/>
            <a:chExt cx="6646939" cy="3665950"/>
          </a:xfrm>
        </p:grpSpPr>
        <p:sp>
          <p:nvSpPr>
            <p:cNvPr id="6" name="Google Shape;405;p36"/>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06;p36"/>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409;p36"/>
          <p:cNvSpPr txBox="1">
            <a:spLocks/>
          </p:cNvSpPr>
          <p:nvPr/>
        </p:nvSpPr>
        <p:spPr>
          <a:xfrm>
            <a:off x="5908260" y="2217784"/>
            <a:ext cx="2846100" cy="4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r>
              <a:rPr lang="en-US" dirty="0"/>
              <a:t>Feature </a:t>
            </a:r>
          </a:p>
          <a:p>
            <a:r>
              <a:rPr lang="en-US" dirty="0"/>
              <a:t>Importance</a:t>
            </a:r>
          </a:p>
        </p:txBody>
      </p:sp>
    </p:spTree>
    <p:extLst>
      <p:ext uri="{BB962C8B-B14F-4D97-AF65-F5344CB8AC3E}">
        <p14:creationId xmlns:p14="http://schemas.microsoft.com/office/powerpoint/2010/main" val="6748391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4"/>
          <p:cNvSpPr txBox="1">
            <a:spLocks noGrp="1"/>
          </p:cNvSpPr>
          <p:nvPr>
            <p:ph type="body" idx="1"/>
          </p:nvPr>
        </p:nvSpPr>
        <p:spPr>
          <a:xfrm>
            <a:off x="5100458" y="1914144"/>
            <a:ext cx="3413957" cy="188936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solidFill>
                  <a:schemeClr val="accent6">
                    <a:lumMod val="50000"/>
                  </a:schemeClr>
                </a:solidFill>
              </a:rPr>
              <a:t>During prediction, </a:t>
            </a:r>
            <a:r>
              <a:rPr lang="en-US" sz="1600" b="1" dirty="0">
                <a:solidFill>
                  <a:schemeClr val="accent6">
                    <a:lumMod val="50000"/>
                  </a:schemeClr>
                </a:solidFill>
              </a:rPr>
              <a:t>we will use prediction interval</a:t>
            </a:r>
            <a:r>
              <a:rPr lang="en-US" sz="1600" dirty="0">
                <a:solidFill>
                  <a:schemeClr val="accent6">
                    <a:lumMod val="50000"/>
                  </a:schemeClr>
                </a:solidFill>
              </a:rPr>
              <a:t>. Prediction interval is a </a:t>
            </a:r>
            <a:r>
              <a:rPr lang="en-US" sz="1600" b="1" dirty="0">
                <a:solidFill>
                  <a:schemeClr val="accent6">
                    <a:lumMod val="50000"/>
                  </a:schemeClr>
                </a:solidFill>
              </a:rPr>
              <a:t>quantification of the uncertainty on a prediction</a:t>
            </a:r>
            <a:r>
              <a:rPr lang="en-US" sz="1600" dirty="0">
                <a:solidFill>
                  <a:schemeClr val="accent6">
                    <a:lumMod val="50000"/>
                  </a:schemeClr>
                </a:solidFill>
              </a:rPr>
              <a:t> which provides a probabilistic upper and lower bounds on the estimate of an outcome variable.</a:t>
            </a:r>
            <a:endParaRPr sz="1600" dirty="0">
              <a:solidFill>
                <a:schemeClr val="accent6">
                  <a:lumMod val="50000"/>
                </a:schemeClr>
              </a:solidFill>
            </a:endParaRPr>
          </a:p>
        </p:txBody>
      </p:sp>
      <p:sp>
        <p:nvSpPr>
          <p:cNvPr id="392" name="Google Shape;392;p34"/>
          <p:cNvSpPr txBox="1">
            <a:spLocks noGrp="1"/>
          </p:cNvSpPr>
          <p:nvPr>
            <p:ph type="title"/>
          </p:nvPr>
        </p:nvSpPr>
        <p:spPr>
          <a:xfrm>
            <a:off x="1996974" y="539500"/>
            <a:ext cx="5459541"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Predictions on Unseen Data (Test Set)</a:t>
            </a:r>
            <a:endParaRPr b="1" dirty="0">
              <a:solidFill>
                <a:schemeClr val="accent6">
                  <a:lumMod val="50000"/>
                </a:schemeClr>
              </a:solidFill>
            </a:endParaRPr>
          </a:p>
        </p:txBody>
      </p:sp>
      <p:pic>
        <p:nvPicPr>
          <p:cNvPr id="393" name="Google Shape;393;p34"/>
          <p:cNvPicPr preferRelativeResize="0"/>
          <p:nvPr/>
        </p:nvPicPr>
        <p:blipFill>
          <a:blip r:embed="rId3"/>
          <a:srcRect l="3923" r="3923"/>
          <a:stretch/>
        </p:blipFill>
        <p:spPr>
          <a:xfrm>
            <a:off x="629584" y="1180815"/>
            <a:ext cx="3540079" cy="3423185"/>
          </a:xfrm>
          <a:prstGeom prst="rect">
            <a:avLst/>
          </a:prstGeom>
          <a:noFill/>
          <a:ln>
            <a:noFill/>
          </a:ln>
        </p:spPr>
      </p:pic>
    </p:spTree>
    <p:extLst>
      <p:ext uri="{BB962C8B-B14F-4D97-AF65-F5344CB8AC3E}">
        <p14:creationId xmlns:p14="http://schemas.microsoft.com/office/powerpoint/2010/main" val="4535982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3"/>
          <p:cNvSpPr txBox="1">
            <a:spLocks noGrp="1"/>
          </p:cNvSpPr>
          <p:nvPr>
            <p:ph type="title"/>
          </p:nvPr>
        </p:nvSpPr>
        <p:spPr>
          <a:xfrm>
            <a:off x="1598669" y="3994745"/>
            <a:ext cx="2772706" cy="431400"/>
          </a:xfrm>
          <a:prstGeom prst="rect">
            <a:avLst/>
          </a:prstGeom>
          <a:solidFill>
            <a:schemeClr val="bg1"/>
          </a:solidFill>
        </p:spPr>
        <p:txBody>
          <a:bodyPr spcFirstLastPara="1" wrap="square" lIns="91425" tIns="91425" rIns="91425" bIns="91425" anchor="ctr" anchorCtr="0">
            <a:noAutofit/>
          </a:bodyPr>
          <a:lstStyle/>
          <a:p>
            <a:pPr marL="0" lvl="0" indent="0" algn="r" rtl="0">
              <a:spcBef>
                <a:spcPts val="0"/>
              </a:spcBef>
              <a:spcAft>
                <a:spcPts val="0"/>
              </a:spcAft>
              <a:buNone/>
            </a:pPr>
            <a:r>
              <a:rPr lang="en" sz="2000" b="1" dirty="0">
                <a:solidFill>
                  <a:schemeClr val="accent6">
                    <a:lumMod val="50000"/>
                  </a:schemeClr>
                </a:solidFill>
              </a:rPr>
              <a:t>Model Result on Unseen Data</a:t>
            </a:r>
            <a:endParaRPr sz="2000" b="1" dirty="0">
              <a:solidFill>
                <a:schemeClr val="accent6">
                  <a:lumMod val="50000"/>
                </a:schemeClr>
              </a:solidFill>
            </a:endParaRPr>
          </a:p>
        </p:txBody>
      </p:sp>
      <p:sp>
        <p:nvSpPr>
          <p:cNvPr id="30" name="Google Shape;371;p33">
            <a:extLst>
              <a:ext uri="{FF2B5EF4-FFF2-40B4-BE49-F238E27FC236}">
                <a16:creationId xmlns:a16="http://schemas.microsoft.com/office/drawing/2014/main" id="{5F4563B4-B200-4C6D-944B-604FC9D7AAD2}"/>
              </a:ext>
            </a:extLst>
          </p:cNvPr>
          <p:cNvSpPr txBox="1">
            <a:spLocks/>
          </p:cNvSpPr>
          <p:nvPr/>
        </p:nvSpPr>
        <p:spPr>
          <a:xfrm>
            <a:off x="1666290" y="1554657"/>
            <a:ext cx="2772706" cy="3635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pPr algn="r"/>
            <a:r>
              <a:rPr lang="en-US" sz="2000" b="1" dirty="0">
                <a:solidFill>
                  <a:schemeClr val="accent6">
                    <a:lumMod val="50000"/>
                  </a:schemeClr>
                </a:solidFill>
              </a:rPr>
              <a:t>Baseline Model Result</a:t>
            </a:r>
          </a:p>
        </p:txBody>
      </p:sp>
      <p:sp>
        <p:nvSpPr>
          <p:cNvPr id="6" name="Google Shape;392;p34">
            <a:extLst>
              <a:ext uri="{FF2B5EF4-FFF2-40B4-BE49-F238E27FC236}">
                <a16:creationId xmlns:a16="http://schemas.microsoft.com/office/drawing/2014/main" id="{DAEFAE17-2465-A545-92EF-8E4EB771D8D3}"/>
              </a:ext>
            </a:extLst>
          </p:cNvPr>
          <p:cNvSpPr txBox="1">
            <a:spLocks/>
          </p:cNvSpPr>
          <p:nvPr/>
        </p:nvSpPr>
        <p:spPr>
          <a:xfrm>
            <a:off x="1842229" y="311607"/>
            <a:ext cx="5459541" cy="4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r>
              <a:rPr lang="en-GB" b="1" dirty="0">
                <a:solidFill>
                  <a:schemeClr val="accent6">
                    <a:lumMod val="50000"/>
                  </a:schemeClr>
                </a:solidFill>
              </a:rPr>
              <a:t>Model Improvement</a:t>
            </a:r>
          </a:p>
        </p:txBody>
      </p:sp>
      <p:sp>
        <p:nvSpPr>
          <p:cNvPr id="2" name="Diamond 1">
            <a:extLst>
              <a:ext uri="{FF2B5EF4-FFF2-40B4-BE49-F238E27FC236}">
                <a16:creationId xmlns:a16="http://schemas.microsoft.com/office/drawing/2014/main" id="{44CD8B20-B5C5-DE42-88B0-28ACD1C8D502}"/>
              </a:ext>
            </a:extLst>
          </p:cNvPr>
          <p:cNvSpPr/>
          <p:nvPr/>
        </p:nvSpPr>
        <p:spPr>
          <a:xfrm>
            <a:off x="4438996" y="1583255"/>
            <a:ext cx="270484" cy="270484"/>
          </a:xfrm>
          <a:prstGeom prst="diamond">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A1236F96-552D-B141-A341-B40DB9776060}"/>
              </a:ext>
            </a:extLst>
          </p:cNvPr>
          <p:cNvCxnSpPr>
            <a:cxnSpLocks/>
          </p:cNvCxnSpPr>
          <p:nvPr/>
        </p:nvCxnSpPr>
        <p:spPr>
          <a:xfrm>
            <a:off x="4574238" y="1853739"/>
            <a:ext cx="0" cy="2221464"/>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0" name="Diamond 9">
            <a:extLst>
              <a:ext uri="{FF2B5EF4-FFF2-40B4-BE49-F238E27FC236}">
                <a16:creationId xmlns:a16="http://schemas.microsoft.com/office/drawing/2014/main" id="{BE8EB3E7-CD65-B549-BC20-ABC7B23258E0}"/>
              </a:ext>
            </a:extLst>
          </p:cNvPr>
          <p:cNvSpPr/>
          <p:nvPr/>
        </p:nvSpPr>
        <p:spPr>
          <a:xfrm>
            <a:off x="4438996" y="4075203"/>
            <a:ext cx="270484" cy="270484"/>
          </a:xfrm>
          <a:prstGeom prst="diamond">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371;p33">
            <a:extLst>
              <a:ext uri="{FF2B5EF4-FFF2-40B4-BE49-F238E27FC236}">
                <a16:creationId xmlns:a16="http://schemas.microsoft.com/office/drawing/2014/main" id="{8317C0A4-17EA-3B41-9F3D-6FA976EC9C13}"/>
              </a:ext>
            </a:extLst>
          </p:cNvPr>
          <p:cNvSpPr txBox="1">
            <a:spLocks/>
          </p:cNvSpPr>
          <p:nvPr/>
        </p:nvSpPr>
        <p:spPr>
          <a:xfrm>
            <a:off x="4699634" y="1536715"/>
            <a:ext cx="3380981" cy="3635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r>
              <a:rPr lang="en-US" sz="1600" b="1" dirty="0">
                <a:solidFill>
                  <a:schemeClr val="accent6">
                    <a:lumMod val="50000"/>
                  </a:schemeClr>
                </a:solidFill>
              </a:rPr>
              <a:t>291,496 (Dummy regressor constant)</a:t>
            </a:r>
          </a:p>
        </p:txBody>
      </p:sp>
      <p:sp>
        <p:nvSpPr>
          <p:cNvPr id="19" name="Google Shape;392;p34">
            <a:extLst>
              <a:ext uri="{FF2B5EF4-FFF2-40B4-BE49-F238E27FC236}">
                <a16:creationId xmlns:a16="http://schemas.microsoft.com/office/drawing/2014/main" id="{9F1DB046-6FB6-4B49-A08B-A9EBA092B099}"/>
              </a:ext>
            </a:extLst>
          </p:cNvPr>
          <p:cNvSpPr txBox="1">
            <a:spLocks/>
          </p:cNvSpPr>
          <p:nvPr/>
        </p:nvSpPr>
        <p:spPr>
          <a:xfrm>
            <a:off x="3295969" y="982732"/>
            <a:ext cx="2556537" cy="4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r>
              <a:rPr lang="en-GB" sz="2000" b="1" u="sng" dirty="0">
                <a:solidFill>
                  <a:schemeClr val="accent6">
                    <a:lumMod val="50000"/>
                  </a:schemeClr>
                </a:solidFill>
              </a:rPr>
              <a:t>Mean Absolute Error</a:t>
            </a:r>
          </a:p>
        </p:txBody>
      </p:sp>
      <p:sp>
        <p:nvSpPr>
          <p:cNvPr id="20" name="Google Shape;371;p33">
            <a:extLst>
              <a:ext uri="{FF2B5EF4-FFF2-40B4-BE49-F238E27FC236}">
                <a16:creationId xmlns:a16="http://schemas.microsoft.com/office/drawing/2014/main" id="{7DE0BF2E-189E-FC4E-A929-0BC8CE9C2446}"/>
              </a:ext>
            </a:extLst>
          </p:cNvPr>
          <p:cNvSpPr txBox="1">
            <a:spLocks/>
          </p:cNvSpPr>
          <p:nvPr/>
        </p:nvSpPr>
        <p:spPr>
          <a:xfrm>
            <a:off x="4699635" y="4028663"/>
            <a:ext cx="1077710" cy="3635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r>
              <a:rPr lang="en-US" sz="1600" b="1" dirty="0">
                <a:solidFill>
                  <a:schemeClr val="accent6">
                    <a:lumMod val="50000"/>
                  </a:schemeClr>
                </a:solidFill>
              </a:rPr>
              <a:t>106,349</a:t>
            </a:r>
          </a:p>
        </p:txBody>
      </p:sp>
      <p:cxnSp>
        <p:nvCxnSpPr>
          <p:cNvPr id="14" name="Straight Arrow Connector 13">
            <a:extLst>
              <a:ext uri="{FF2B5EF4-FFF2-40B4-BE49-F238E27FC236}">
                <a16:creationId xmlns:a16="http://schemas.microsoft.com/office/drawing/2014/main" id="{4D732AE6-D9DE-FE46-AD1D-863ADA5357A9}"/>
              </a:ext>
            </a:extLst>
          </p:cNvPr>
          <p:cNvCxnSpPr/>
          <p:nvPr/>
        </p:nvCxnSpPr>
        <p:spPr>
          <a:xfrm>
            <a:off x="5162204" y="2106122"/>
            <a:ext cx="0" cy="1712422"/>
          </a:xfrm>
          <a:prstGeom prst="straightConnector1">
            <a:avLst/>
          </a:prstGeom>
          <a:ln w="762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Google Shape;371;p33">
            <a:extLst>
              <a:ext uri="{FF2B5EF4-FFF2-40B4-BE49-F238E27FC236}">
                <a16:creationId xmlns:a16="http://schemas.microsoft.com/office/drawing/2014/main" id="{02C4BE97-3E6E-C640-BB8E-88768BFA28E1}"/>
              </a:ext>
            </a:extLst>
          </p:cNvPr>
          <p:cNvSpPr txBox="1">
            <a:spLocks/>
          </p:cNvSpPr>
          <p:nvPr/>
        </p:nvSpPr>
        <p:spPr>
          <a:xfrm>
            <a:off x="4845512" y="2782689"/>
            <a:ext cx="633384" cy="363564"/>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r>
              <a:rPr lang="en-US" sz="1600" b="1" dirty="0">
                <a:solidFill>
                  <a:schemeClr val="accent6">
                    <a:lumMod val="50000"/>
                  </a:schemeClr>
                </a:solidFill>
              </a:rPr>
              <a:t>64%</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8"/>
          <p:cNvSpPr/>
          <p:nvPr/>
        </p:nvSpPr>
        <p:spPr>
          <a:xfrm>
            <a:off x="3874600" y="820825"/>
            <a:ext cx="1394746" cy="1394746"/>
          </a:xfrm>
          <a:custGeom>
            <a:avLst/>
            <a:gdLst/>
            <a:ahLst/>
            <a:cxnLst/>
            <a:rect l="l" t="t" r="r" b="b"/>
            <a:pathLst>
              <a:path w="45090" h="45090" extrusionOk="0">
                <a:moveTo>
                  <a:pt x="45090" y="45089"/>
                </a:moveTo>
                <a:lnTo>
                  <a:pt x="1" y="45089"/>
                </a:lnTo>
                <a:lnTo>
                  <a:pt x="1" y="0"/>
                </a:lnTo>
                <a:lnTo>
                  <a:pt x="45090" y="0"/>
                </a:lnTo>
                <a:close/>
                <a:moveTo>
                  <a:pt x="441" y="44649"/>
                </a:moveTo>
                <a:lnTo>
                  <a:pt x="44649" y="44649"/>
                </a:lnTo>
                <a:lnTo>
                  <a:pt x="44649"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8"/>
          <p:cNvSpPr txBox="1">
            <a:spLocks noGrp="1"/>
          </p:cNvSpPr>
          <p:nvPr>
            <p:ph type="title"/>
          </p:nvPr>
        </p:nvSpPr>
        <p:spPr>
          <a:xfrm>
            <a:off x="1859778" y="2571750"/>
            <a:ext cx="5424390" cy="14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Deployment</a:t>
            </a:r>
            <a:endParaRPr b="1" dirty="0">
              <a:solidFill>
                <a:schemeClr val="accent6">
                  <a:lumMod val="50000"/>
                </a:schemeClr>
              </a:solidFill>
            </a:endParaRPr>
          </a:p>
        </p:txBody>
      </p:sp>
      <p:sp>
        <p:nvSpPr>
          <p:cNvPr id="427" name="Google Shape;427;p38"/>
          <p:cNvSpPr txBox="1">
            <a:spLocks noGrp="1"/>
          </p:cNvSpPr>
          <p:nvPr>
            <p:ph type="title" idx="2"/>
          </p:nvPr>
        </p:nvSpPr>
        <p:spPr>
          <a:xfrm>
            <a:off x="3082350" y="867950"/>
            <a:ext cx="2979300" cy="130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4</a:t>
            </a:r>
            <a:endParaRPr b="1" dirty="0">
              <a:solidFill>
                <a:schemeClr val="accent6">
                  <a:lumMod val="50000"/>
                </a:schemeClr>
              </a:solidFill>
            </a:endParaRPr>
          </a:p>
        </p:txBody>
      </p:sp>
    </p:spTree>
    <p:extLst>
      <p:ext uri="{BB962C8B-B14F-4D97-AF65-F5344CB8AC3E}">
        <p14:creationId xmlns:p14="http://schemas.microsoft.com/office/powerpoint/2010/main" val="960605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3671D8C9-12D1-41F9-AEEC-21D2AC56FBB5}"/>
              </a:ext>
            </a:extLst>
          </p:cNvPr>
          <p:cNvPicPr>
            <a:picLocks noChangeAspect="1"/>
          </p:cNvPicPr>
          <p:nvPr/>
        </p:nvPicPr>
        <p:blipFill rotWithShape="1">
          <a:blip r:embed="rId2">
            <a:clrChange>
              <a:clrFrom>
                <a:srgbClr val="FFFFFF"/>
              </a:clrFrom>
              <a:clrTo>
                <a:srgbClr val="FFFFFF">
                  <a:alpha val="0"/>
                </a:srgbClr>
              </a:clrTo>
            </a:clrChange>
          </a:blip>
          <a:srcRect l="997" t="20598" r="2142" b="3347"/>
          <a:stretch/>
        </p:blipFill>
        <p:spPr>
          <a:xfrm>
            <a:off x="318052" y="1078029"/>
            <a:ext cx="8408506" cy="3613242"/>
          </a:xfrm>
          <a:prstGeom prst="rect">
            <a:avLst/>
          </a:prstGeom>
        </p:spPr>
      </p:pic>
      <p:sp>
        <p:nvSpPr>
          <p:cNvPr id="3" name="Google Shape;595;p45">
            <a:extLst>
              <a:ext uri="{FF2B5EF4-FFF2-40B4-BE49-F238E27FC236}">
                <a16:creationId xmlns:a16="http://schemas.microsoft.com/office/drawing/2014/main" id="{6626E8FB-585A-2249-9117-CBE0042B0AD8}"/>
              </a:ext>
            </a:extLst>
          </p:cNvPr>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chemeClr val="accent6">
                    <a:lumMod val="50000"/>
                  </a:schemeClr>
                </a:solidFill>
              </a:rPr>
              <a:t>Deployment Workflow</a:t>
            </a:r>
            <a:endParaRPr sz="2800" b="1" dirty="0">
              <a:solidFill>
                <a:schemeClr val="accent6">
                  <a:lumMod val="50000"/>
                </a:schemeClr>
              </a:solidFill>
            </a:endParaRPr>
          </a:p>
        </p:txBody>
      </p:sp>
    </p:spTree>
    <p:extLst>
      <p:ext uri="{BB962C8B-B14F-4D97-AF65-F5344CB8AC3E}">
        <p14:creationId xmlns:p14="http://schemas.microsoft.com/office/powerpoint/2010/main" val="21586279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pic>
        <p:nvPicPr>
          <p:cNvPr id="594" name="Google Shape;594;p45"/>
          <p:cNvPicPr preferRelativeResize="0"/>
          <p:nvPr/>
        </p:nvPicPr>
        <p:blipFill>
          <a:blip r:embed="rId3"/>
          <a:srcRect l="17807" r="17807"/>
          <a:stretch/>
        </p:blipFill>
        <p:spPr>
          <a:xfrm>
            <a:off x="4988567" y="1702126"/>
            <a:ext cx="2524753" cy="1498274"/>
          </a:xfrm>
          <a:prstGeom prst="rect">
            <a:avLst/>
          </a:prstGeom>
          <a:noFill/>
          <a:ln>
            <a:noFill/>
          </a:ln>
        </p:spPr>
      </p:pic>
      <p:sp>
        <p:nvSpPr>
          <p:cNvPr id="595" name="Google Shape;595;p45"/>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Deployment Page</a:t>
            </a:r>
            <a:endParaRPr b="1" dirty="0">
              <a:solidFill>
                <a:schemeClr val="accent6">
                  <a:lumMod val="50000"/>
                </a:schemeClr>
              </a:solidFill>
            </a:endParaRPr>
          </a:p>
        </p:txBody>
      </p:sp>
      <p:sp>
        <p:nvSpPr>
          <p:cNvPr id="604" name="Google Shape;604;p45"/>
          <p:cNvSpPr txBox="1">
            <a:spLocks noGrp="1"/>
          </p:cNvSpPr>
          <p:nvPr>
            <p:ph type="subTitle" idx="1"/>
          </p:nvPr>
        </p:nvSpPr>
        <p:spPr>
          <a:xfrm>
            <a:off x="636752" y="1353148"/>
            <a:ext cx="3722315" cy="285289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6">
                    <a:lumMod val="50000"/>
                  </a:schemeClr>
                </a:solidFill>
              </a:rPr>
              <a:t>We deployed the model to a webpage</a:t>
            </a:r>
          </a:p>
          <a:p>
            <a:pPr marL="0" lvl="0" indent="0" algn="l" rtl="0">
              <a:spcBef>
                <a:spcPts val="0"/>
              </a:spcBef>
              <a:spcAft>
                <a:spcPts val="0"/>
              </a:spcAft>
              <a:buNone/>
            </a:pPr>
            <a:endParaRPr lang="en" sz="1800" dirty="0">
              <a:solidFill>
                <a:schemeClr val="accent6">
                  <a:lumMod val="50000"/>
                </a:schemeClr>
              </a:solidFill>
            </a:endParaRPr>
          </a:p>
          <a:p>
            <a:pPr marL="0" lvl="0" indent="0" algn="l" rtl="0">
              <a:spcBef>
                <a:spcPts val="0"/>
              </a:spcBef>
              <a:spcAft>
                <a:spcPts val="0"/>
              </a:spcAft>
              <a:buNone/>
            </a:pPr>
            <a:endParaRPr lang="en" sz="1800" dirty="0">
              <a:solidFill>
                <a:schemeClr val="accent6">
                  <a:lumMod val="50000"/>
                </a:schemeClr>
              </a:solidFill>
            </a:endParaRPr>
          </a:p>
          <a:p>
            <a:pPr marL="0" lvl="0" indent="0" algn="l" rtl="0">
              <a:spcBef>
                <a:spcPts val="0"/>
              </a:spcBef>
              <a:spcAft>
                <a:spcPts val="0"/>
              </a:spcAft>
              <a:buNone/>
            </a:pPr>
            <a:r>
              <a:rPr lang="en-US" sz="1800" dirty="0">
                <a:solidFill>
                  <a:schemeClr val="accent6">
                    <a:lumMod val="50000"/>
                  </a:schemeClr>
                </a:solidFill>
              </a:rPr>
              <a:t>V</a:t>
            </a:r>
            <a:r>
              <a:rPr lang="en" sz="1800" dirty="0">
                <a:solidFill>
                  <a:schemeClr val="accent6">
                    <a:lumMod val="50000"/>
                  </a:schemeClr>
                </a:solidFill>
              </a:rPr>
              <a:t>isit us: </a:t>
            </a:r>
            <a:r>
              <a:rPr lang="en-US" sz="1800" dirty="0">
                <a:solidFill>
                  <a:schemeClr val="accent5"/>
                </a:solidFill>
                <a:hlinkClick r:id="rId4">
                  <a:extLst>
                    <a:ext uri="{A12FA001-AC4F-418D-AE19-62706E023703}">
                      <ahyp:hlinkClr xmlns:ahyp="http://schemas.microsoft.com/office/drawing/2018/hyperlinkcolor" val="tx"/>
                    </a:ext>
                  </a:extLst>
                </a:hlinkClick>
              </a:rPr>
              <a:t>https://dc-residential-properties.herokuapp.com/</a:t>
            </a:r>
            <a:endParaRPr sz="1800" dirty="0">
              <a:solidFill>
                <a:schemeClr val="accent5"/>
              </a:solidFill>
            </a:endParaRPr>
          </a:p>
        </p:txBody>
      </p:sp>
      <p:grpSp>
        <p:nvGrpSpPr>
          <p:cNvPr id="19" name="Google Shape;9159;p69">
            <a:extLst>
              <a:ext uri="{FF2B5EF4-FFF2-40B4-BE49-F238E27FC236}">
                <a16:creationId xmlns:a16="http://schemas.microsoft.com/office/drawing/2014/main" id="{55EF3AA0-AEFE-4AE0-8C00-AA4FBEFEB0BD}"/>
              </a:ext>
            </a:extLst>
          </p:cNvPr>
          <p:cNvGrpSpPr/>
          <p:nvPr/>
        </p:nvGrpSpPr>
        <p:grpSpPr>
          <a:xfrm>
            <a:off x="4619668" y="1353148"/>
            <a:ext cx="3257292" cy="2972507"/>
            <a:chOff x="1958520" y="2302574"/>
            <a:chExt cx="359213" cy="327807"/>
          </a:xfrm>
          <a:solidFill>
            <a:schemeClr val="accent6">
              <a:lumMod val="60000"/>
              <a:lumOff val="40000"/>
            </a:schemeClr>
          </a:solidFill>
        </p:grpSpPr>
        <p:sp>
          <p:nvSpPr>
            <p:cNvPr id="20" name="Google Shape;9160;p69">
              <a:extLst>
                <a:ext uri="{FF2B5EF4-FFF2-40B4-BE49-F238E27FC236}">
                  <a16:creationId xmlns:a16="http://schemas.microsoft.com/office/drawing/2014/main" id="{97BE7A42-C90C-4D0B-B0DF-F172CF368B49}"/>
                </a:ext>
              </a:extLst>
            </p:cNvPr>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161;p69">
              <a:extLst>
                <a:ext uri="{FF2B5EF4-FFF2-40B4-BE49-F238E27FC236}">
                  <a16:creationId xmlns:a16="http://schemas.microsoft.com/office/drawing/2014/main" id="{E1B5FA81-E181-48FC-B4D5-970D150BC8B9}"/>
                </a:ext>
              </a:extLst>
            </p:cNvPr>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162;p69">
              <a:extLst>
                <a:ext uri="{FF2B5EF4-FFF2-40B4-BE49-F238E27FC236}">
                  <a16:creationId xmlns:a16="http://schemas.microsoft.com/office/drawing/2014/main" id="{46C7AFD3-A353-490B-AC9D-C18E388BC47E}"/>
                </a:ext>
              </a:extLst>
            </p:cNvPr>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671111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8"/>
          <p:cNvSpPr/>
          <p:nvPr/>
        </p:nvSpPr>
        <p:spPr>
          <a:xfrm>
            <a:off x="3874600" y="820825"/>
            <a:ext cx="1394746" cy="1394746"/>
          </a:xfrm>
          <a:custGeom>
            <a:avLst/>
            <a:gdLst/>
            <a:ahLst/>
            <a:cxnLst/>
            <a:rect l="l" t="t" r="r" b="b"/>
            <a:pathLst>
              <a:path w="45090" h="45090" extrusionOk="0">
                <a:moveTo>
                  <a:pt x="45090" y="45089"/>
                </a:moveTo>
                <a:lnTo>
                  <a:pt x="1" y="45089"/>
                </a:lnTo>
                <a:lnTo>
                  <a:pt x="1" y="0"/>
                </a:lnTo>
                <a:lnTo>
                  <a:pt x="45090" y="0"/>
                </a:lnTo>
                <a:close/>
                <a:moveTo>
                  <a:pt x="441" y="44649"/>
                </a:moveTo>
                <a:lnTo>
                  <a:pt x="44649" y="44649"/>
                </a:lnTo>
                <a:lnTo>
                  <a:pt x="44649"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8"/>
          <p:cNvSpPr txBox="1">
            <a:spLocks noGrp="1"/>
          </p:cNvSpPr>
          <p:nvPr>
            <p:ph type="title"/>
          </p:nvPr>
        </p:nvSpPr>
        <p:spPr>
          <a:xfrm>
            <a:off x="1859778" y="2571750"/>
            <a:ext cx="5424390" cy="14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Business Case Study</a:t>
            </a:r>
            <a:endParaRPr b="1" dirty="0">
              <a:solidFill>
                <a:schemeClr val="accent6">
                  <a:lumMod val="50000"/>
                </a:schemeClr>
              </a:solidFill>
            </a:endParaRPr>
          </a:p>
        </p:txBody>
      </p:sp>
      <p:sp>
        <p:nvSpPr>
          <p:cNvPr id="427" name="Google Shape;427;p38"/>
          <p:cNvSpPr txBox="1">
            <a:spLocks noGrp="1"/>
          </p:cNvSpPr>
          <p:nvPr>
            <p:ph type="title" idx="2"/>
          </p:nvPr>
        </p:nvSpPr>
        <p:spPr>
          <a:xfrm>
            <a:off x="3082350" y="867950"/>
            <a:ext cx="2979300" cy="130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5</a:t>
            </a:r>
            <a:endParaRPr b="1" dirty="0">
              <a:solidFill>
                <a:schemeClr val="accent6">
                  <a:lumMod val="50000"/>
                </a:schemeClr>
              </a:solidFill>
            </a:endParaRPr>
          </a:p>
        </p:txBody>
      </p:sp>
    </p:spTree>
    <p:extLst>
      <p:ext uri="{BB962C8B-B14F-4D97-AF65-F5344CB8AC3E}">
        <p14:creationId xmlns:p14="http://schemas.microsoft.com/office/powerpoint/2010/main" val="40844818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84" name="Google Shape;513;p40">
            <a:extLst>
              <a:ext uri="{FF2B5EF4-FFF2-40B4-BE49-F238E27FC236}">
                <a16:creationId xmlns:a16="http://schemas.microsoft.com/office/drawing/2014/main" id="{E07C7C8A-10FC-154A-AABD-FD6092183B21}"/>
              </a:ext>
            </a:extLst>
          </p:cNvPr>
          <p:cNvSpPr/>
          <p:nvPr/>
        </p:nvSpPr>
        <p:spPr>
          <a:xfrm>
            <a:off x="6857451" y="1842827"/>
            <a:ext cx="498752" cy="1477347"/>
          </a:xfrm>
          <a:prstGeom prst="roundRect">
            <a:avLst>
              <a:gd name="adj" fmla="val 16667"/>
            </a:avLst>
          </a:prstGeom>
          <a:noFill/>
          <a:ln>
            <a:solidFill>
              <a:schemeClr val="accent6">
                <a:lumMod val="50000"/>
              </a:schemeClr>
            </a:solidFill>
            <a:prstDash val="dash"/>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3"/>
          <p:cNvSpPr txBox="1">
            <a:spLocks noGrp="1"/>
          </p:cNvSpPr>
          <p:nvPr>
            <p:ph type="title"/>
          </p:nvPr>
        </p:nvSpPr>
        <p:spPr>
          <a:xfrm>
            <a:off x="1996975" y="318149"/>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Business Case Study</a:t>
            </a:r>
            <a:br>
              <a:rPr lang="en" b="1" dirty="0">
                <a:solidFill>
                  <a:schemeClr val="accent6">
                    <a:lumMod val="50000"/>
                  </a:schemeClr>
                </a:solidFill>
              </a:rPr>
            </a:br>
            <a:r>
              <a:rPr lang="en" sz="2400" dirty="0">
                <a:solidFill>
                  <a:schemeClr val="accent6">
                    <a:lumMod val="50000"/>
                  </a:schemeClr>
                </a:solidFill>
              </a:rPr>
              <a:t>Improvement Results</a:t>
            </a:r>
            <a:endParaRPr dirty="0">
              <a:solidFill>
                <a:schemeClr val="accent6">
                  <a:lumMod val="50000"/>
                </a:schemeClr>
              </a:solidFill>
            </a:endParaRPr>
          </a:p>
        </p:txBody>
      </p:sp>
      <p:sp>
        <p:nvSpPr>
          <p:cNvPr id="555" name="Google Shape;555;p43"/>
          <p:cNvSpPr txBox="1">
            <a:spLocks noGrp="1"/>
          </p:cNvSpPr>
          <p:nvPr>
            <p:ph type="body" idx="1"/>
          </p:nvPr>
        </p:nvSpPr>
        <p:spPr>
          <a:xfrm>
            <a:off x="1684450" y="947456"/>
            <a:ext cx="1147213" cy="43641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500" u="sng" dirty="0">
                <a:solidFill>
                  <a:schemeClr val="accent6">
                    <a:lumMod val="50000"/>
                  </a:schemeClr>
                </a:solidFill>
              </a:rPr>
              <a:t>Seller</a:t>
            </a:r>
          </a:p>
        </p:txBody>
      </p:sp>
      <p:sp>
        <p:nvSpPr>
          <p:cNvPr id="31" name="Google Shape;509;p40">
            <a:extLst>
              <a:ext uri="{FF2B5EF4-FFF2-40B4-BE49-F238E27FC236}">
                <a16:creationId xmlns:a16="http://schemas.microsoft.com/office/drawing/2014/main" id="{D2AD1284-1464-B145-8CB0-1AB6EB891E72}"/>
              </a:ext>
            </a:extLst>
          </p:cNvPr>
          <p:cNvSpPr txBox="1">
            <a:spLocks/>
          </p:cNvSpPr>
          <p:nvPr/>
        </p:nvSpPr>
        <p:spPr>
          <a:xfrm>
            <a:off x="1221918" y="3339408"/>
            <a:ext cx="1002848" cy="3304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 dirty="0">
                <a:solidFill>
                  <a:schemeClr val="accent6">
                    <a:lumMod val="50000"/>
                  </a:schemeClr>
                </a:solidFill>
              </a:rPr>
              <a:t>Before</a:t>
            </a:r>
          </a:p>
        </p:txBody>
      </p:sp>
      <p:sp>
        <p:nvSpPr>
          <p:cNvPr id="34" name="Google Shape;513;p40">
            <a:extLst>
              <a:ext uri="{FF2B5EF4-FFF2-40B4-BE49-F238E27FC236}">
                <a16:creationId xmlns:a16="http://schemas.microsoft.com/office/drawing/2014/main" id="{0AD64508-DA6C-694E-AC1F-1F87B09591F2}"/>
              </a:ext>
            </a:extLst>
          </p:cNvPr>
          <p:cNvSpPr/>
          <p:nvPr/>
        </p:nvSpPr>
        <p:spPr>
          <a:xfrm>
            <a:off x="1484921" y="2439639"/>
            <a:ext cx="498752" cy="880535"/>
          </a:xfrm>
          <a:prstGeom prst="roundRect">
            <a:avLst>
              <a:gd name="adj" fmla="val 16667"/>
            </a:avLst>
          </a:prstGeom>
          <a:solidFill>
            <a:schemeClr val="accent5"/>
          </a:solidFill>
          <a:ln>
            <a:solidFill>
              <a:schemeClr val="accent6">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16;p40">
            <a:extLst>
              <a:ext uri="{FF2B5EF4-FFF2-40B4-BE49-F238E27FC236}">
                <a16:creationId xmlns:a16="http://schemas.microsoft.com/office/drawing/2014/main" id="{A26A4AB3-ACB1-CE48-8831-0F4998AC8D98}"/>
              </a:ext>
            </a:extLst>
          </p:cNvPr>
          <p:cNvSpPr/>
          <p:nvPr/>
        </p:nvSpPr>
        <p:spPr>
          <a:xfrm>
            <a:off x="2721516" y="1952898"/>
            <a:ext cx="498752" cy="1367201"/>
          </a:xfrm>
          <a:prstGeom prst="roundRect">
            <a:avLst>
              <a:gd name="adj" fmla="val 16667"/>
            </a:avLst>
          </a:prstGeom>
          <a:solidFill>
            <a:schemeClr val="accent6"/>
          </a:solidFill>
          <a:ln>
            <a:solidFill>
              <a:schemeClr val="accent6">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55;p43">
            <a:extLst>
              <a:ext uri="{FF2B5EF4-FFF2-40B4-BE49-F238E27FC236}">
                <a16:creationId xmlns:a16="http://schemas.microsoft.com/office/drawing/2014/main" id="{FAB3A862-15C7-5C48-BEEA-D2EF27B4CC68}"/>
              </a:ext>
            </a:extLst>
          </p:cNvPr>
          <p:cNvSpPr txBox="1">
            <a:spLocks/>
          </p:cNvSpPr>
          <p:nvPr/>
        </p:nvSpPr>
        <p:spPr>
          <a:xfrm>
            <a:off x="5918543" y="947456"/>
            <a:ext cx="1147213" cy="4364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2pPr>
            <a:lvl3pPr marL="1371600" marR="0" lvl="2"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3pPr>
            <a:lvl4pPr marL="1828800" marR="0" lvl="3"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4pPr>
            <a:lvl5pPr marL="2286000" marR="0" lvl="4"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5pPr>
            <a:lvl6pPr marL="2743200" marR="0" lvl="5"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6pPr>
            <a:lvl7pPr marL="3200400" marR="0" lvl="6"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7pPr>
            <a:lvl8pPr marL="3657600" marR="0" lvl="7"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8pPr>
            <a:lvl9pPr marL="4114800" marR="0" lvl="8"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9pPr>
          </a:lstStyle>
          <a:p>
            <a:pPr marL="0" indent="0">
              <a:buFont typeface="Montserrat"/>
              <a:buNone/>
            </a:pPr>
            <a:r>
              <a:rPr lang="en-US" sz="1500" u="sng" dirty="0">
                <a:solidFill>
                  <a:schemeClr val="accent6">
                    <a:lumMod val="50000"/>
                  </a:schemeClr>
                </a:solidFill>
              </a:rPr>
              <a:t>Buyer</a:t>
            </a:r>
          </a:p>
        </p:txBody>
      </p:sp>
      <p:sp>
        <p:nvSpPr>
          <p:cNvPr id="39" name="Google Shape;509;p40">
            <a:extLst>
              <a:ext uri="{FF2B5EF4-FFF2-40B4-BE49-F238E27FC236}">
                <a16:creationId xmlns:a16="http://schemas.microsoft.com/office/drawing/2014/main" id="{369A8E8D-7DE3-2A43-9051-4A3C538CF899}"/>
              </a:ext>
            </a:extLst>
          </p:cNvPr>
          <p:cNvSpPr txBox="1">
            <a:spLocks/>
          </p:cNvSpPr>
          <p:nvPr/>
        </p:nvSpPr>
        <p:spPr>
          <a:xfrm>
            <a:off x="2570533" y="3775876"/>
            <a:ext cx="800717" cy="2402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 sz="1200" dirty="0">
                <a:solidFill>
                  <a:schemeClr val="accent6">
                    <a:lumMod val="60000"/>
                    <a:lumOff val="40000"/>
                  </a:schemeClr>
                </a:solidFill>
              </a:rPr>
              <a:t>Model</a:t>
            </a:r>
          </a:p>
          <a:p>
            <a:pPr marL="0" indent="0" algn="ctr">
              <a:buFont typeface="Montserrat"/>
              <a:buNone/>
            </a:pPr>
            <a:r>
              <a:rPr lang="en" sz="1200" dirty="0">
                <a:solidFill>
                  <a:schemeClr val="accent6">
                    <a:lumMod val="60000"/>
                    <a:lumOff val="40000"/>
                  </a:schemeClr>
                </a:solidFill>
              </a:rPr>
              <a:t>Result</a:t>
            </a:r>
          </a:p>
        </p:txBody>
      </p:sp>
      <p:sp>
        <p:nvSpPr>
          <p:cNvPr id="40" name="Google Shape;509;p40">
            <a:extLst>
              <a:ext uri="{FF2B5EF4-FFF2-40B4-BE49-F238E27FC236}">
                <a16:creationId xmlns:a16="http://schemas.microsoft.com/office/drawing/2014/main" id="{B727C1F9-C203-1A48-A004-876E82B6D1DA}"/>
              </a:ext>
            </a:extLst>
          </p:cNvPr>
          <p:cNvSpPr txBox="1">
            <a:spLocks/>
          </p:cNvSpPr>
          <p:nvPr/>
        </p:nvSpPr>
        <p:spPr>
          <a:xfrm>
            <a:off x="2469468" y="3340652"/>
            <a:ext cx="1002848" cy="3304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 dirty="0">
                <a:solidFill>
                  <a:schemeClr val="accent6">
                    <a:lumMod val="50000"/>
                  </a:schemeClr>
                </a:solidFill>
              </a:rPr>
              <a:t>After</a:t>
            </a:r>
          </a:p>
        </p:txBody>
      </p:sp>
      <p:sp>
        <p:nvSpPr>
          <p:cNvPr id="41" name="Google Shape;509;p40">
            <a:extLst>
              <a:ext uri="{FF2B5EF4-FFF2-40B4-BE49-F238E27FC236}">
                <a16:creationId xmlns:a16="http://schemas.microsoft.com/office/drawing/2014/main" id="{F1FFAA6A-0EB4-874D-83F8-4DD195D7DE19}"/>
              </a:ext>
            </a:extLst>
          </p:cNvPr>
          <p:cNvSpPr txBox="1">
            <a:spLocks/>
          </p:cNvSpPr>
          <p:nvPr/>
        </p:nvSpPr>
        <p:spPr>
          <a:xfrm>
            <a:off x="1024045" y="3755747"/>
            <a:ext cx="1389141" cy="4654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 sz="1200" dirty="0">
                <a:solidFill>
                  <a:schemeClr val="accent6">
                    <a:lumMod val="60000"/>
                    <a:lumOff val="40000"/>
                  </a:schemeClr>
                </a:solidFill>
              </a:rPr>
              <a:t>Unqualified</a:t>
            </a:r>
          </a:p>
          <a:p>
            <a:pPr marL="0" indent="0" algn="ctr">
              <a:buFont typeface="Montserrat"/>
              <a:buNone/>
            </a:pPr>
            <a:r>
              <a:rPr lang="en" sz="1200" dirty="0">
                <a:solidFill>
                  <a:schemeClr val="accent6">
                    <a:lumMod val="60000"/>
                    <a:lumOff val="40000"/>
                  </a:schemeClr>
                </a:solidFill>
              </a:rPr>
              <a:t>Record</a:t>
            </a:r>
          </a:p>
          <a:p>
            <a:pPr marL="0" indent="0" algn="ctr">
              <a:buFont typeface="Montserrat"/>
              <a:buNone/>
            </a:pPr>
            <a:r>
              <a:rPr lang="en" sz="1000" dirty="0">
                <a:solidFill>
                  <a:schemeClr val="accent6">
                    <a:lumMod val="60000"/>
                    <a:lumOff val="40000"/>
                  </a:schemeClr>
                </a:solidFill>
              </a:rPr>
              <a:t>(ind. 12589)</a:t>
            </a:r>
          </a:p>
        </p:txBody>
      </p:sp>
      <p:cxnSp>
        <p:nvCxnSpPr>
          <p:cNvPr id="3" name="Straight Connector 2">
            <a:extLst>
              <a:ext uri="{FF2B5EF4-FFF2-40B4-BE49-F238E27FC236}">
                <a16:creationId xmlns:a16="http://schemas.microsoft.com/office/drawing/2014/main" id="{D66DBBFB-A346-CD4C-9E44-6A7F64A5AAF9}"/>
              </a:ext>
            </a:extLst>
          </p:cNvPr>
          <p:cNvCxnSpPr>
            <a:cxnSpLocks/>
            <a:stCxn id="34" idx="2"/>
            <a:endCxn id="37" idx="2"/>
          </p:cNvCxnSpPr>
          <p:nvPr/>
        </p:nvCxnSpPr>
        <p:spPr>
          <a:xfrm flipV="1">
            <a:off x="1734297" y="3320099"/>
            <a:ext cx="1236595" cy="75"/>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4" name="Google Shape;509;p40">
            <a:extLst>
              <a:ext uri="{FF2B5EF4-FFF2-40B4-BE49-F238E27FC236}">
                <a16:creationId xmlns:a16="http://schemas.microsoft.com/office/drawing/2014/main" id="{43D2A329-5EEE-C943-A537-B566803E6A8F}"/>
              </a:ext>
            </a:extLst>
          </p:cNvPr>
          <p:cNvSpPr txBox="1">
            <a:spLocks/>
          </p:cNvSpPr>
          <p:nvPr/>
        </p:nvSpPr>
        <p:spPr>
          <a:xfrm>
            <a:off x="1255210" y="2109215"/>
            <a:ext cx="1002848" cy="3304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 dirty="0">
                <a:solidFill>
                  <a:schemeClr val="accent6">
                    <a:lumMod val="50000"/>
                  </a:schemeClr>
                </a:solidFill>
              </a:rPr>
              <a:t>460,000</a:t>
            </a:r>
          </a:p>
        </p:txBody>
      </p:sp>
      <p:sp>
        <p:nvSpPr>
          <p:cNvPr id="45" name="Google Shape;509;p40">
            <a:extLst>
              <a:ext uri="{FF2B5EF4-FFF2-40B4-BE49-F238E27FC236}">
                <a16:creationId xmlns:a16="http://schemas.microsoft.com/office/drawing/2014/main" id="{7D1838EB-C9A8-FB4A-9538-06D5BDC787A7}"/>
              </a:ext>
            </a:extLst>
          </p:cNvPr>
          <p:cNvSpPr txBox="1">
            <a:spLocks/>
          </p:cNvSpPr>
          <p:nvPr/>
        </p:nvSpPr>
        <p:spPr>
          <a:xfrm>
            <a:off x="2497732" y="1579732"/>
            <a:ext cx="1002848" cy="3304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 dirty="0">
                <a:solidFill>
                  <a:schemeClr val="accent6">
                    <a:lumMod val="50000"/>
                  </a:schemeClr>
                </a:solidFill>
              </a:rPr>
              <a:t>526,131</a:t>
            </a:r>
          </a:p>
        </p:txBody>
      </p:sp>
      <p:sp>
        <p:nvSpPr>
          <p:cNvPr id="53" name="Google Shape;509;p40">
            <a:extLst>
              <a:ext uri="{FF2B5EF4-FFF2-40B4-BE49-F238E27FC236}">
                <a16:creationId xmlns:a16="http://schemas.microsoft.com/office/drawing/2014/main" id="{CB062818-90C5-5C41-B927-57EF6A6342A5}"/>
              </a:ext>
            </a:extLst>
          </p:cNvPr>
          <p:cNvSpPr txBox="1">
            <a:spLocks/>
          </p:cNvSpPr>
          <p:nvPr/>
        </p:nvSpPr>
        <p:spPr>
          <a:xfrm>
            <a:off x="2645293" y="2024250"/>
            <a:ext cx="651196" cy="3304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None/>
            </a:pPr>
            <a:r>
              <a:rPr lang="en" b="1" dirty="0">
                <a:solidFill>
                  <a:schemeClr val="accent6">
                    <a:lumMod val="50000"/>
                  </a:schemeClr>
                </a:solidFill>
              </a:rPr>
              <a:t>⇧14%</a:t>
            </a:r>
          </a:p>
        </p:txBody>
      </p:sp>
      <p:sp>
        <p:nvSpPr>
          <p:cNvPr id="56" name="Google Shape;509;p40">
            <a:extLst>
              <a:ext uri="{FF2B5EF4-FFF2-40B4-BE49-F238E27FC236}">
                <a16:creationId xmlns:a16="http://schemas.microsoft.com/office/drawing/2014/main" id="{3C126BCE-7553-1344-9C15-F8CA38B15B92}"/>
              </a:ext>
            </a:extLst>
          </p:cNvPr>
          <p:cNvSpPr txBox="1">
            <a:spLocks/>
          </p:cNvSpPr>
          <p:nvPr/>
        </p:nvSpPr>
        <p:spPr>
          <a:xfrm rot="16200000">
            <a:off x="212861" y="2354195"/>
            <a:ext cx="1496581" cy="3304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 dirty="0">
                <a:solidFill>
                  <a:schemeClr val="accent6">
                    <a:lumMod val="60000"/>
                    <a:lumOff val="40000"/>
                  </a:schemeClr>
                </a:solidFill>
              </a:rPr>
              <a:t>Price (USD)</a:t>
            </a:r>
          </a:p>
        </p:txBody>
      </p:sp>
      <p:sp>
        <p:nvSpPr>
          <p:cNvPr id="62" name="Google Shape;513;p40">
            <a:extLst>
              <a:ext uri="{FF2B5EF4-FFF2-40B4-BE49-F238E27FC236}">
                <a16:creationId xmlns:a16="http://schemas.microsoft.com/office/drawing/2014/main" id="{70B937CB-FA27-6B47-842A-D0A9EB817D93}"/>
              </a:ext>
            </a:extLst>
          </p:cNvPr>
          <p:cNvSpPr/>
          <p:nvPr/>
        </p:nvSpPr>
        <p:spPr>
          <a:xfrm>
            <a:off x="2721515" y="2439639"/>
            <a:ext cx="498752" cy="880535"/>
          </a:xfrm>
          <a:prstGeom prst="roundRect">
            <a:avLst>
              <a:gd name="adj" fmla="val 16667"/>
            </a:avLst>
          </a:prstGeom>
          <a:noFill/>
          <a:ln>
            <a:solidFill>
              <a:schemeClr val="accent6">
                <a:lumMod val="50000"/>
              </a:schemeClr>
            </a:solidFill>
            <a:prstDash val="dash"/>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09;p40">
            <a:extLst>
              <a:ext uri="{FF2B5EF4-FFF2-40B4-BE49-F238E27FC236}">
                <a16:creationId xmlns:a16="http://schemas.microsoft.com/office/drawing/2014/main" id="{1741A669-ADDC-974B-B5C1-503E7B5313A0}"/>
              </a:ext>
            </a:extLst>
          </p:cNvPr>
          <p:cNvSpPr txBox="1">
            <a:spLocks/>
          </p:cNvSpPr>
          <p:nvPr/>
        </p:nvSpPr>
        <p:spPr>
          <a:xfrm>
            <a:off x="5362681" y="3339408"/>
            <a:ext cx="1002848" cy="3304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 dirty="0">
                <a:solidFill>
                  <a:schemeClr val="accent6">
                    <a:lumMod val="50000"/>
                  </a:schemeClr>
                </a:solidFill>
              </a:rPr>
              <a:t>Before</a:t>
            </a:r>
          </a:p>
        </p:txBody>
      </p:sp>
      <p:sp>
        <p:nvSpPr>
          <p:cNvPr id="65" name="Google Shape;513;p40">
            <a:extLst>
              <a:ext uri="{FF2B5EF4-FFF2-40B4-BE49-F238E27FC236}">
                <a16:creationId xmlns:a16="http://schemas.microsoft.com/office/drawing/2014/main" id="{36037896-A814-8242-B5F8-9C07A21A8E5B}"/>
              </a:ext>
            </a:extLst>
          </p:cNvPr>
          <p:cNvSpPr/>
          <p:nvPr/>
        </p:nvSpPr>
        <p:spPr>
          <a:xfrm>
            <a:off x="5625684" y="1842827"/>
            <a:ext cx="498752" cy="1477347"/>
          </a:xfrm>
          <a:prstGeom prst="roundRect">
            <a:avLst>
              <a:gd name="adj" fmla="val 16667"/>
            </a:avLst>
          </a:prstGeom>
          <a:solidFill>
            <a:schemeClr val="accent5"/>
          </a:solidFill>
          <a:ln>
            <a:solidFill>
              <a:schemeClr val="accent6">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16;p40">
            <a:extLst>
              <a:ext uri="{FF2B5EF4-FFF2-40B4-BE49-F238E27FC236}">
                <a16:creationId xmlns:a16="http://schemas.microsoft.com/office/drawing/2014/main" id="{C6DB9B24-190E-1D4D-8CA5-BC553113246C}"/>
              </a:ext>
            </a:extLst>
          </p:cNvPr>
          <p:cNvSpPr/>
          <p:nvPr/>
        </p:nvSpPr>
        <p:spPr>
          <a:xfrm>
            <a:off x="6857451" y="2570817"/>
            <a:ext cx="503580" cy="749282"/>
          </a:xfrm>
          <a:prstGeom prst="roundRect">
            <a:avLst>
              <a:gd name="adj" fmla="val 16667"/>
            </a:avLst>
          </a:prstGeom>
          <a:solidFill>
            <a:schemeClr val="accent6"/>
          </a:solidFill>
          <a:ln>
            <a:solidFill>
              <a:schemeClr val="accent6">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09;p40">
            <a:extLst>
              <a:ext uri="{FF2B5EF4-FFF2-40B4-BE49-F238E27FC236}">
                <a16:creationId xmlns:a16="http://schemas.microsoft.com/office/drawing/2014/main" id="{9A67F35D-4250-214A-B11B-20AEE2C92162}"/>
              </a:ext>
            </a:extLst>
          </p:cNvPr>
          <p:cNvSpPr txBox="1">
            <a:spLocks/>
          </p:cNvSpPr>
          <p:nvPr/>
        </p:nvSpPr>
        <p:spPr>
          <a:xfrm>
            <a:off x="6610231" y="3340652"/>
            <a:ext cx="1002848" cy="3304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 dirty="0">
                <a:solidFill>
                  <a:schemeClr val="accent6">
                    <a:lumMod val="50000"/>
                  </a:schemeClr>
                </a:solidFill>
              </a:rPr>
              <a:t>After</a:t>
            </a:r>
          </a:p>
        </p:txBody>
      </p:sp>
      <p:cxnSp>
        <p:nvCxnSpPr>
          <p:cNvPr id="70" name="Straight Connector 69">
            <a:extLst>
              <a:ext uri="{FF2B5EF4-FFF2-40B4-BE49-F238E27FC236}">
                <a16:creationId xmlns:a16="http://schemas.microsoft.com/office/drawing/2014/main" id="{9542E050-D4BF-0D46-B117-CDA36F130BD2}"/>
              </a:ext>
            </a:extLst>
          </p:cNvPr>
          <p:cNvCxnSpPr>
            <a:cxnSpLocks/>
            <a:stCxn id="65" idx="2"/>
            <a:endCxn id="66" idx="2"/>
          </p:cNvCxnSpPr>
          <p:nvPr/>
        </p:nvCxnSpPr>
        <p:spPr>
          <a:xfrm flipV="1">
            <a:off x="5875060" y="3320099"/>
            <a:ext cx="1234181" cy="75"/>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71" name="Google Shape;509;p40">
            <a:extLst>
              <a:ext uri="{FF2B5EF4-FFF2-40B4-BE49-F238E27FC236}">
                <a16:creationId xmlns:a16="http://schemas.microsoft.com/office/drawing/2014/main" id="{A1F487D4-8F20-E64E-BA6C-EE9D41CDC313}"/>
              </a:ext>
            </a:extLst>
          </p:cNvPr>
          <p:cNvSpPr txBox="1">
            <a:spLocks/>
          </p:cNvSpPr>
          <p:nvPr/>
        </p:nvSpPr>
        <p:spPr>
          <a:xfrm>
            <a:off x="5395973" y="1513624"/>
            <a:ext cx="1002848" cy="3304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 dirty="0">
                <a:solidFill>
                  <a:schemeClr val="accent6">
                    <a:lumMod val="50000"/>
                  </a:schemeClr>
                </a:solidFill>
              </a:rPr>
              <a:t>540,000</a:t>
            </a:r>
          </a:p>
        </p:txBody>
      </p:sp>
      <p:sp>
        <p:nvSpPr>
          <p:cNvPr id="72" name="Google Shape;509;p40">
            <a:extLst>
              <a:ext uri="{FF2B5EF4-FFF2-40B4-BE49-F238E27FC236}">
                <a16:creationId xmlns:a16="http://schemas.microsoft.com/office/drawing/2014/main" id="{FF0590B5-245B-1F48-AF05-741527C722F7}"/>
              </a:ext>
            </a:extLst>
          </p:cNvPr>
          <p:cNvSpPr txBox="1">
            <a:spLocks/>
          </p:cNvSpPr>
          <p:nvPr/>
        </p:nvSpPr>
        <p:spPr>
          <a:xfrm>
            <a:off x="6649618" y="2294488"/>
            <a:ext cx="901782" cy="215444"/>
          </a:xfrm>
          <a:prstGeom prst="rect">
            <a:avLst/>
          </a:prstGeom>
          <a:solidFill>
            <a:schemeClr val="bg1"/>
          </a:solidFill>
          <a:ln>
            <a:noFill/>
          </a:ln>
        </p:spPr>
        <p:txBody>
          <a:bodyPr spcFirstLastPara="1" wrap="square" lIns="0" tIns="0" rIns="0" bIns="0" anchor="ctr" anchorCtr="0">
            <a:sp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 dirty="0">
                <a:solidFill>
                  <a:schemeClr val="accent6">
                    <a:lumMod val="50000"/>
                  </a:schemeClr>
                </a:solidFill>
              </a:rPr>
              <a:t>335,579</a:t>
            </a:r>
          </a:p>
        </p:txBody>
      </p:sp>
      <p:sp>
        <p:nvSpPr>
          <p:cNvPr id="73" name="Google Shape;509;p40">
            <a:extLst>
              <a:ext uri="{FF2B5EF4-FFF2-40B4-BE49-F238E27FC236}">
                <a16:creationId xmlns:a16="http://schemas.microsoft.com/office/drawing/2014/main" id="{7DD20E9D-03BC-8D4C-9830-BF649E103854}"/>
              </a:ext>
            </a:extLst>
          </p:cNvPr>
          <p:cNvSpPr txBox="1">
            <a:spLocks/>
          </p:cNvSpPr>
          <p:nvPr/>
        </p:nvSpPr>
        <p:spPr>
          <a:xfrm>
            <a:off x="6743849" y="1948299"/>
            <a:ext cx="730784" cy="3304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None/>
            </a:pPr>
            <a:r>
              <a:rPr lang="en" b="1" dirty="0">
                <a:solidFill>
                  <a:schemeClr val="accent6">
                    <a:lumMod val="50000"/>
                  </a:schemeClr>
                </a:solidFill>
              </a:rPr>
              <a:t>⇩38%</a:t>
            </a:r>
          </a:p>
        </p:txBody>
      </p:sp>
      <p:sp>
        <p:nvSpPr>
          <p:cNvPr id="74" name="Google Shape;509;p40">
            <a:extLst>
              <a:ext uri="{FF2B5EF4-FFF2-40B4-BE49-F238E27FC236}">
                <a16:creationId xmlns:a16="http://schemas.microsoft.com/office/drawing/2014/main" id="{F3CB2E4E-4F7A-3940-AA35-5B729261E586}"/>
              </a:ext>
            </a:extLst>
          </p:cNvPr>
          <p:cNvSpPr txBox="1">
            <a:spLocks/>
          </p:cNvSpPr>
          <p:nvPr/>
        </p:nvSpPr>
        <p:spPr>
          <a:xfrm rot="16200000">
            <a:off x="4353624" y="2354195"/>
            <a:ext cx="1496581" cy="3304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 dirty="0">
                <a:solidFill>
                  <a:schemeClr val="accent6">
                    <a:lumMod val="60000"/>
                    <a:lumOff val="40000"/>
                  </a:schemeClr>
                </a:solidFill>
              </a:rPr>
              <a:t>Price (USD)</a:t>
            </a:r>
          </a:p>
        </p:txBody>
      </p:sp>
      <p:sp>
        <p:nvSpPr>
          <p:cNvPr id="76" name="Google Shape;555;p43">
            <a:extLst>
              <a:ext uri="{FF2B5EF4-FFF2-40B4-BE49-F238E27FC236}">
                <a16:creationId xmlns:a16="http://schemas.microsoft.com/office/drawing/2014/main" id="{415FAC87-EB1A-D642-B894-9A33719A26ED}"/>
              </a:ext>
            </a:extLst>
          </p:cNvPr>
          <p:cNvSpPr txBox="1">
            <a:spLocks/>
          </p:cNvSpPr>
          <p:nvPr/>
        </p:nvSpPr>
        <p:spPr>
          <a:xfrm>
            <a:off x="631800" y="4372177"/>
            <a:ext cx="3252515" cy="6095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2pPr>
            <a:lvl3pPr marL="1371600" marR="0" lvl="2"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3pPr>
            <a:lvl4pPr marL="1828800" marR="0" lvl="3"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4pPr>
            <a:lvl5pPr marL="2286000" marR="0" lvl="4"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5pPr>
            <a:lvl6pPr marL="2743200" marR="0" lvl="5"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6pPr>
            <a:lvl7pPr marL="3200400" marR="0" lvl="6"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7pPr>
            <a:lvl8pPr marL="3657600" marR="0" lvl="7"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8pPr>
            <a:lvl9pPr marL="4114800" marR="0" lvl="8"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9pPr>
          </a:lstStyle>
          <a:p>
            <a:pPr marL="0" indent="0">
              <a:buFont typeface="Montserrat"/>
              <a:buNone/>
            </a:pPr>
            <a:r>
              <a:rPr lang="en-US" sz="1500" b="1" dirty="0">
                <a:solidFill>
                  <a:schemeClr val="accent6">
                    <a:lumMod val="50000"/>
                  </a:schemeClr>
                </a:solidFill>
              </a:rPr>
              <a:t>Avoid underpricing </a:t>
            </a:r>
            <a:r>
              <a:rPr lang="en-US" sz="1500" dirty="0">
                <a:solidFill>
                  <a:schemeClr val="accent6">
                    <a:lumMod val="50000"/>
                  </a:schemeClr>
                </a:solidFill>
              </a:rPr>
              <a:t>and </a:t>
            </a:r>
            <a:r>
              <a:rPr lang="en-US" sz="1500" b="1" dirty="0">
                <a:solidFill>
                  <a:schemeClr val="accent6">
                    <a:lumMod val="50000"/>
                  </a:schemeClr>
                </a:solidFill>
              </a:rPr>
              <a:t>increase 14%</a:t>
            </a:r>
            <a:r>
              <a:rPr lang="en-US" sz="1500" dirty="0">
                <a:solidFill>
                  <a:schemeClr val="accent6">
                    <a:lumMod val="50000"/>
                  </a:schemeClr>
                </a:solidFill>
              </a:rPr>
              <a:t> of potential profit</a:t>
            </a:r>
          </a:p>
        </p:txBody>
      </p:sp>
      <p:sp>
        <p:nvSpPr>
          <p:cNvPr id="77" name="Google Shape;555;p43">
            <a:extLst>
              <a:ext uri="{FF2B5EF4-FFF2-40B4-BE49-F238E27FC236}">
                <a16:creationId xmlns:a16="http://schemas.microsoft.com/office/drawing/2014/main" id="{4047C7E0-BA09-C240-B99C-C529447A0B11}"/>
              </a:ext>
            </a:extLst>
          </p:cNvPr>
          <p:cNvSpPr txBox="1">
            <a:spLocks/>
          </p:cNvSpPr>
          <p:nvPr/>
        </p:nvSpPr>
        <p:spPr>
          <a:xfrm>
            <a:off x="4739271" y="4372177"/>
            <a:ext cx="3252515" cy="6095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2pPr>
            <a:lvl3pPr marL="1371600" marR="0" lvl="2"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3pPr>
            <a:lvl4pPr marL="1828800" marR="0" lvl="3"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4pPr>
            <a:lvl5pPr marL="2286000" marR="0" lvl="4"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5pPr>
            <a:lvl6pPr marL="2743200" marR="0" lvl="5"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6pPr>
            <a:lvl7pPr marL="3200400" marR="0" lvl="6"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7pPr>
            <a:lvl8pPr marL="3657600" marR="0" lvl="7"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8pPr>
            <a:lvl9pPr marL="4114800" marR="0" lvl="8"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9pPr>
          </a:lstStyle>
          <a:p>
            <a:pPr marL="0" indent="0">
              <a:buFont typeface="Montserrat"/>
              <a:buNone/>
            </a:pPr>
            <a:r>
              <a:rPr lang="en-US" sz="1500" b="1" dirty="0">
                <a:solidFill>
                  <a:schemeClr val="accent6">
                    <a:lumMod val="50000"/>
                  </a:schemeClr>
                </a:solidFill>
              </a:rPr>
              <a:t>Avoid overpricing </a:t>
            </a:r>
            <a:r>
              <a:rPr lang="en-US" sz="1500" dirty="0">
                <a:solidFill>
                  <a:schemeClr val="accent6">
                    <a:lumMod val="50000"/>
                  </a:schemeClr>
                </a:solidFill>
              </a:rPr>
              <a:t>and </a:t>
            </a:r>
            <a:r>
              <a:rPr lang="en-US" sz="1500" b="1" dirty="0">
                <a:solidFill>
                  <a:schemeClr val="accent6">
                    <a:lumMod val="50000"/>
                  </a:schemeClr>
                </a:solidFill>
              </a:rPr>
              <a:t>reduce 38%</a:t>
            </a:r>
            <a:r>
              <a:rPr lang="en-US" sz="1500" dirty="0">
                <a:solidFill>
                  <a:schemeClr val="accent6">
                    <a:lumMod val="50000"/>
                  </a:schemeClr>
                </a:solidFill>
              </a:rPr>
              <a:t> of potential loss</a:t>
            </a:r>
          </a:p>
        </p:txBody>
      </p:sp>
      <p:sp>
        <p:nvSpPr>
          <p:cNvPr id="79" name="Google Shape;509;p40">
            <a:extLst>
              <a:ext uri="{FF2B5EF4-FFF2-40B4-BE49-F238E27FC236}">
                <a16:creationId xmlns:a16="http://schemas.microsoft.com/office/drawing/2014/main" id="{0AE0875F-D4E0-2845-844B-7C4999A9C88A}"/>
              </a:ext>
            </a:extLst>
          </p:cNvPr>
          <p:cNvSpPr txBox="1">
            <a:spLocks/>
          </p:cNvSpPr>
          <p:nvPr/>
        </p:nvSpPr>
        <p:spPr>
          <a:xfrm>
            <a:off x="6711296" y="3775876"/>
            <a:ext cx="800717" cy="2402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 sz="1200" dirty="0">
                <a:solidFill>
                  <a:schemeClr val="accent6">
                    <a:lumMod val="60000"/>
                    <a:lumOff val="40000"/>
                  </a:schemeClr>
                </a:solidFill>
              </a:rPr>
              <a:t>Model</a:t>
            </a:r>
          </a:p>
          <a:p>
            <a:pPr marL="0" indent="0" algn="ctr">
              <a:buFont typeface="Montserrat"/>
              <a:buNone/>
            </a:pPr>
            <a:r>
              <a:rPr lang="en" sz="1200" dirty="0">
                <a:solidFill>
                  <a:schemeClr val="accent6">
                    <a:lumMod val="60000"/>
                    <a:lumOff val="40000"/>
                  </a:schemeClr>
                </a:solidFill>
              </a:rPr>
              <a:t>Result</a:t>
            </a:r>
          </a:p>
        </p:txBody>
      </p:sp>
      <p:sp>
        <p:nvSpPr>
          <p:cNvPr id="80" name="Google Shape;509;p40">
            <a:extLst>
              <a:ext uri="{FF2B5EF4-FFF2-40B4-BE49-F238E27FC236}">
                <a16:creationId xmlns:a16="http://schemas.microsoft.com/office/drawing/2014/main" id="{1F2FDC81-C4E2-B746-9C26-42066A025DF5}"/>
              </a:ext>
            </a:extLst>
          </p:cNvPr>
          <p:cNvSpPr txBox="1">
            <a:spLocks/>
          </p:cNvSpPr>
          <p:nvPr/>
        </p:nvSpPr>
        <p:spPr>
          <a:xfrm>
            <a:off x="5164808" y="3755747"/>
            <a:ext cx="1389141" cy="4654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 sz="1200" dirty="0">
                <a:solidFill>
                  <a:schemeClr val="accent6">
                    <a:lumMod val="60000"/>
                    <a:lumOff val="40000"/>
                  </a:schemeClr>
                </a:solidFill>
              </a:rPr>
              <a:t>Unqualified</a:t>
            </a:r>
          </a:p>
          <a:p>
            <a:pPr marL="0" indent="0" algn="ctr">
              <a:buFont typeface="Montserrat"/>
              <a:buNone/>
            </a:pPr>
            <a:r>
              <a:rPr lang="en" sz="1200" dirty="0">
                <a:solidFill>
                  <a:schemeClr val="accent6">
                    <a:lumMod val="60000"/>
                    <a:lumOff val="40000"/>
                  </a:schemeClr>
                </a:solidFill>
              </a:rPr>
              <a:t>Record</a:t>
            </a:r>
          </a:p>
          <a:p>
            <a:pPr marL="0" indent="0" algn="ctr">
              <a:buFont typeface="Montserrat"/>
              <a:buNone/>
            </a:pPr>
            <a:r>
              <a:rPr lang="en" sz="1000" dirty="0">
                <a:solidFill>
                  <a:schemeClr val="accent6">
                    <a:lumMod val="60000"/>
                    <a:lumOff val="40000"/>
                  </a:schemeClr>
                </a:solidFill>
              </a:rPr>
              <a:t>(ind. 4676)</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grpSp>
        <p:nvGrpSpPr>
          <p:cNvPr id="22" name="Google Shape;404;p36">
            <a:extLst>
              <a:ext uri="{FF2B5EF4-FFF2-40B4-BE49-F238E27FC236}">
                <a16:creationId xmlns:a16="http://schemas.microsoft.com/office/drawing/2014/main" id="{668FA0DE-EDFA-D148-A869-17BC9877672B}"/>
              </a:ext>
            </a:extLst>
          </p:cNvPr>
          <p:cNvGrpSpPr/>
          <p:nvPr/>
        </p:nvGrpSpPr>
        <p:grpSpPr>
          <a:xfrm>
            <a:off x="3584198" y="963709"/>
            <a:ext cx="5353831" cy="4073376"/>
            <a:chOff x="1248486" y="738825"/>
            <a:chExt cx="6646939" cy="3665950"/>
          </a:xfrm>
        </p:grpSpPr>
        <p:sp>
          <p:nvSpPr>
            <p:cNvPr id="23" name="Google Shape;405;p36">
              <a:extLst>
                <a:ext uri="{FF2B5EF4-FFF2-40B4-BE49-F238E27FC236}">
                  <a16:creationId xmlns:a16="http://schemas.microsoft.com/office/drawing/2014/main" id="{B4F48832-6221-9948-9C72-627E460D342D}"/>
                </a:ext>
              </a:extLst>
            </p:cNvPr>
            <p:cNvSpPr/>
            <p:nvPr/>
          </p:nvSpPr>
          <p:spPr>
            <a:xfrm>
              <a:off x="1271525" y="759175"/>
              <a:ext cx="6595500" cy="3645600"/>
            </a:xfrm>
            <a:prstGeom prst="rect">
              <a:avLst/>
            </a:prstGeom>
            <a:solidFill>
              <a:schemeClr val="accent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406;p36">
              <a:extLst>
                <a:ext uri="{FF2B5EF4-FFF2-40B4-BE49-F238E27FC236}">
                  <a16:creationId xmlns:a16="http://schemas.microsoft.com/office/drawing/2014/main" id="{D8B358ED-D8E4-7C40-AC97-82989B10FD9A}"/>
                </a:ext>
              </a:extLst>
            </p:cNvPr>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 name="Google Shape;554;p43"/>
          <p:cNvSpPr txBox="1">
            <a:spLocks noGrp="1"/>
          </p:cNvSpPr>
          <p:nvPr>
            <p:ph type="title"/>
          </p:nvPr>
        </p:nvSpPr>
        <p:spPr>
          <a:xfrm>
            <a:off x="1996975" y="318149"/>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Business Case Study</a:t>
            </a:r>
            <a:br>
              <a:rPr lang="en" b="1" dirty="0">
                <a:solidFill>
                  <a:schemeClr val="accent6">
                    <a:lumMod val="50000"/>
                  </a:schemeClr>
                </a:solidFill>
              </a:rPr>
            </a:br>
            <a:r>
              <a:rPr lang="en" sz="2400" dirty="0">
                <a:solidFill>
                  <a:schemeClr val="accent6">
                    <a:lumMod val="50000"/>
                  </a:schemeClr>
                </a:solidFill>
              </a:rPr>
              <a:t>Prescriptive Analysis</a:t>
            </a:r>
            <a:endParaRPr dirty="0">
              <a:solidFill>
                <a:schemeClr val="accent6">
                  <a:lumMod val="50000"/>
                </a:schemeClr>
              </a:solidFill>
            </a:endParaRPr>
          </a:p>
        </p:txBody>
      </p:sp>
      <p:sp>
        <p:nvSpPr>
          <p:cNvPr id="555" name="Google Shape;555;p43"/>
          <p:cNvSpPr txBox="1">
            <a:spLocks noGrp="1"/>
          </p:cNvSpPr>
          <p:nvPr>
            <p:ph type="body" idx="1"/>
          </p:nvPr>
        </p:nvSpPr>
        <p:spPr>
          <a:xfrm>
            <a:off x="163446" y="963709"/>
            <a:ext cx="3507142" cy="3666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500" dirty="0">
                <a:solidFill>
                  <a:schemeClr val="accent6">
                    <a:lumMod val="50000"/>
                  </a:schemeClr>
                </a:solidFill>
              </a:rPr>
              <a:t>A seller want to sell his property with specification :</a:t>
            </a:r>
          </a:p>
          <a:p>
            <a:pPr marL="0" lvl="0" indent="0" algn="l" rtl="0">
              <a:spcBef>
                <a:spcPts val="0"/>
              </a:spcBef>
              <a:spcAft>
                <a:spcPts val="0"/>
              </a:spcAft>
              <a:buNone/>
            </a:pPr>
            <a:endParaRPr lang="en-US" sz="1500" dirty="0">
              <a:solidFill>
                <a:schemeClr val="accent6">
                  <a:lumMod val="50000"/>
                </a:schemeClr>
              </a:solidFill>
            </a:endParaRPr>
          </a:p>
          <a:p>
            <a:pPr marL="0" lvl="0" indent="0" algn="l" rtl="0">
              <a:spcBef>
                <a:spcPts val="0"/>
              </a:spcBef>
              <a:spcAft>
                <a:spcPts val="0"/>
              </a:spcAft>
              <a:buNone/>
            </a:pPr>
            <a:r>
              <a:rPr lang="en-US" sz="1500" dirty="0">
                <a:solidFill>
                  <a:schemeClr val="accent6">
                    <a:lumMod val="50000"/>
                  </a:schemeClr>
                </a:solidFill>
              </a:rPr>
              <a:t>LANDAREA	: 2000</a:t>
            </a:r>
          </a:p>
          <a:p>
            <a:pPr marL="0" lvl="0" indent="0" algn="l" rtl="0">
              <a:spcBef>
                <a:spcPts val="0"/>
              </a:spcBef>
              <a:spcAft>
                <a:spcPts val="0"/>
              </a:spcAft>
              <a:buNone/>
            </a:pPr>
            <a:r>
              <a:rPr lang="en-US" sz="1500" dirty="0">
                <a:solidFill>
                  <a:schemeClr val="accent6">
                    <a:lumMod val="50000"/>
                  </a:schemeClr>
                </a:solidFill>
              </a:rPr>
              <a:t>GBA 		: 1500</a:t>
            </a:r>
          </a:p>
          <a:p>
            <a:pPr marL="0" lvl="0" indent="0" algn="l">
              <a:buNone/>
            </a:pPr>
            <a:r>
              <a:rPr lang="en-US" sz="1500" dirty="0">
                <a:solidFill>
                  <a:schemeClr val="accent6">
                    <a:lumMod val="50000"/>
                  </a:schemeClr>
                </a:solidFill>
              </a:rPr>
              <a:t>AYB 		: 2015</a:t>
            </a:r>
          </a:p>
          <a:p>
            <a:pPr marL="0" lvl="0" indent="0" algn="l" rtl="0">
              <a:spcBef>
                <a:spcPts val="0"/>
              </a:spcBef>
              <a:spcAft>
                <a:spcPts val="0"/>
              </a:spcAft>
              <a:buNone/>
            </a:pPr>
            <a:r>
              <a:rPr lang="en-US" sz="1500" dirty="0">
                <a:solidFill>
                  <a:schemeClr val="accent6">
                    <a:lumMod val="50000"/>
                  </a:schemeClr>
                </a:solidFill>
              </a:rPr>
              <a:t>STYLE 		: 2.5 STORY</a:t>
            </a:r>
          </a:p>
          <a:p>
            <a:pPr marL="0" lvl="0" indent="0" algn="l" rtl="0">
              <a:spcBef>
                <a:spcPts val="0"/>
              </a:spcBef>
              <a:spcAft>
                <a:spcPts val="0"/>
              </a:spcAft>
              <a:buNone/>
            </a:pPr>
            <a:r>
              <a:rPr lang="en-US" sz="1500" dirty="0">
                <a:solidFill>
                  <a:schemeClr val="accent6">
                    <a:lumMod val="50000"/>
                  </a:schemeClr>
                </a:solidFill>
              </a:rPr>
              <a:t>BATHRM		: 2</a:t>
            </a:r>
          </a:p>
          <a:p>
            <a:pPr marL="0" lvl="0" indent="0" algn="l" rtl="0">
              <a:spcBef>
                <a:spcPts val="0"/>
              </a:spcBef>
              <a:spcAft>
                <a:spcPts val="0"/>
              </a:spcAft>
              <a:buNone/>
            </a:pPr>
            <a:r>
              <a:rPr lang="en-US" sz="1500" dirty="0">
                <a:solidFill>
                  <a:schemeClr val="accent6">
                    <a:lumMod val="50000"/>
                  </a:schemeClr>
                </a:solidFill>
              </a:rPr>
              <a:t>HF_BATHRM	: 0</a:t>
            </a:r>
          </a:p>
          <a:p>
            <a:pPr marL="0" lvl="0" indent="0" algn="l" rtl="0">
              <a:spcBef>
                <a:spcPts val="0"/>
              </a:spcBef>
              <a:spcAft>
                <a:spcPts val="0"/>
              </a:spcAft>
              <a:buNone/>
            </a:pPr>
            <a:r>
              <a:rPr lang="en-US" sz="1500" dirty="0">
                <a:solidFill>
                  <a:schemeClr val="accent6">
                    <a:lumMod val="50000"/>
                  </a:schemeClr>
                </a:solidFill>
              </a:rPr>
              <a:t>BEDRM 		: 5</a:t>
            </a:r>
          </a:p>
          <a:p>
            <a:pPr marL="0" lvl="0" indent="0" algn="l" rtl="0">
              <a:spcBef>
                <a:spcPts val="0"/>
              </a:spcBef>
              <a:spcAft>
                <a:spcPts val="0"/>
              </a:spcAft>
              <a:buNone/>
            </a:pPr>
            <a:r>
              <a:rPr lang="en-US" sz="1500" dirty="0">
                <a:solidFill>
                  <a:schemeClr val="accent6">
                    <a:lumMod val="50000"/>
                  </a:schemeClr>
                </a:solidFill>
              </a:rPr>
              <a:t>GRADE 		: Very Good</a:t>
            </a:r>
          </a:p>
          <a:p>
            <a:pPr marL="0" lvl="0" indent="0" algn="l" rtl="0">
              <a:spcBef>
                <a:spcPts val="0"/>
              </a:spcBef>
              <a:spcAft>
                <a:spcPts val="0"/>
              </a:spcAft>
              <a:buNone/>
            </a:pPr>
            <a:r>
              <a:rPr lang="en-US" sz="1500" dirty="0">
                <a:solidFill>
                  <a:schemeClr val="accent6">
                    <a:lumMod val="50000"/>
                  </a:schemeClr>
                </a:solidFill>
              </a:rPr>
              <a:t>CNDTN 		: Very Good</a:t>
            </a:r>
          </a:p>
          <a:p>
            <a:pPr marL="0" lvl="0" indent="0" algn="l" rtl="0">
              <a:spcBef>
                <a:spcPts val="0"/>
              </a:spcBef>
              <a:spcAft>
                <a:spcPts val="0"/>
              </a:spcAft>
              <a:buNone/>
            </a:pPr>
            <a:r>
              <a:rPr lang="en-US" sz="1500" dirty="0">
                <a:solidFill>
                  <a:schemeClr val="accent6">
                    <a:lumMod val="50000"/>
                  </a:schemeClr>
                </a:solidFill>
              </a:rPr>
              <a:t>KITCHENS 	: 1</a:t>
            </a:r>
          </a:p>
          <a:p>
            <a:pPr marL="0" lvl="0" indent="0" algn="l" rtl="0">
              <a:spcBef>
                <a:spcPts val="0"/>
              </a:spcBef>
              <a:spcAft>
                <a:spcPts val="0"/>
              </a:spcAft>
              <a:buNone/>
            </a:pPr>
            <a:r>
              <a:rPr lang="en-US" sz="1500" dirty="0">
                <a:solidFill>
                  <a:schemeClr val="accent6">
                    <a:lumMod val="50000"/>
                  </a:schemeClr>
                </a:solidFill>
              </a:rPr>
              <a:t>FIREPLACES 	: 1</a:t>
            </a:r>
          </a:p>
          <a:p>
            <a:pPr marL="0" lvl="0" indent="0" algn="l" rtl="0">
              <a:spcBef>
                <a:spcPts val="0"/>
              </a:spcBef>
              <a:spcAft>
                <a:spcPts val="0"/>
              </a:spcAft>
              <a:buNone/>
            </a:pPr>
            <a:r>
              <a:rPr lang="en-US" sz="1500" dirty="0">
                <a:solidFill>
                  <a:schemeClr val="accent6">
                    <a:lumMod val="50000"/>
                  </a:schemeClr>
                </a:solidFill>
              </a:rPr>
              <a:t>AC 		: N</a:t>
            </a:r>
          </a:p>
          <a:p>
            <a:pPr marL="0" lvl="0" indent="0" algn="l" rtl="0">
              <a:spcBef>
                <a:spcPts val="0"/>
              </a:spcBef>
              <a:spcAft>
                <a:spcPts val="0"/>
              </a:spcAft>
              <a:buNone/>
            </a:pPr>
            <a:r>
              <a:rPr lang="en-US" sz="1500" dirty="0">
                <a:solidFill>
                  <a:schemeClr val="accent6">
                    <a:lumMod val="50000"/>
                  </a:schemeClr>
                </a:solidFill>
              </a:rPr>
              <a:t>WARD 		: 3</a:t>
            </a:r>
          </a:p>
        </p:txBody>
      </p:sp>
      <p:sp>
        <p:nvSpPr>
          <p:cNvPr id="9" name="Google Shape;509;p40">
            <a:extLst>
              <a:ext uri="{FF2B5EF4-FFF2-40B4-BE49-F238E27FC236}">
                <a16:creationId xmlns:a16="http://schemas.microsoft.com/office/drawing/2014/main" id="{F5D85697-BAAB-4448-8481-8EF855BA9BA3}"/>
              </a:ext>
            </a:extLst>
          </p:cNvPr>
          <p:cNvSpPr txBox="1">
            <a:spLocks/>
          </p:cNvSpPr>
          <p:nvPr/>
        </p:nvSpPr>
        <p:spPr>
          <a:xfrm>
            <a:off x="4111782" y="3425667"/>
            <a:ext cx="1002848" cy="3304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 dirty="0">
                <a:solidFill>
                  <a:schemeClr val="accent6">
                    <a:lumMod val="60000"/>
                    <a:lumOff val="40000"/>
                  </a:schemeClr>
                </a:solidFill>
              </a:rPr>
              <a:t>Model</a:t>
            </a:r>
          </a:p>
          <a:p>
            <a:pPr marL="0" indent="0" algn="ctr">
              <a:buFont typeface="Montserrat"/>
              <a:buNone/>
            </a:pPr>
            <a:r>
              <a:rPr lang="en" dirty="0">
                <a:solidFill>
                  <a:schemeClr val="accent6">
                    <a:lumMod val="60000"/>
                    <a:lumOff val="40000"/>
                  </a:schemeClr>
                </a:solidFill>
              </a:rPr>
              <a:t>Result</a:t>
            </a:r>
          </a:p>
        </p:txBody>
      </p:sp>
      <p:sp>
        <p:nvSpPr>
          <p:cNvPr id="10" name="Google Shape;513;p40">
            <a:extLst>
              <a:ext uri="{FF2B5EF4-FFF2-40B4-BE49-F238E27FC236}">
                <a16:creationId xmlns:a16="http://schemas.microsoft.com/office/drawing/2014/main" id="{476529E6-A4D8-F845-BA5A-B1EF13629823}"/>
              </a:ext>
            </a:extLst>
          </p:cNvPr>
          <p:cNvSpPr/>
          <p:nvPr/>
        </p:nvSpPr>
        <p:spPr>
          <a:xfrm>
            <a:off x="4374785" y="2438543"/>
            <a:ext cx="498752" cy="880535"/>
          </a:xfrm>
          <a:prstGeom prst="roundRect">
            <a:avLst>
              <a:gd name="adj" fmla="val 16667"/>
            </a:avLst>
          </a:prstGeom>
          <a:solidFill>
            <a:schemeClr val="accent6">
              <a:lumMod val="60000"/>
              <a:lumOff val="40000"/>
            </a:schemeClr>
          </a:solidFill>
          <a:ln>
            <a:solidFill>
              <a:schemeClr val="accent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16;p40">
            <a:extLst>
              <a:ext uri="{FF2B5EF4-FFF2-40B4-BE49-F238E27FC236}">
                <a16:creationId xmlns:a16="http://schemas.microsoft.com/office/drawing/2014/main" id="{0905ABDC-3D5B-2148-8D7F-6728786F4764}"/>
              </a:ext>
            </a:extLst>
          </p:cNvPr>
          <p:cNvSpPr/>
          <p:nvPr/>
        </p:nvSpPr>
        <p:spPr>
          <a:xfrm>
            <a:off x="5611380" y="2231763"/>
            <a:ext cx="498752" cy="1086575"/>
          </a:xfrm>
          <a:prstGeom prst="roundRect">
            <a:avLst>
              <a:gd name="adj" fmla="val 16667"/>
            </a:avLst>
          </a:prstGeom>
          <a:solidFill>
            <a:schemeClr val="accent6">
              <a:lumMod val="60000"/>
              <a:lumOff val="40000"/>
              <a:alpha val="59754"/>
            </a:schemeClr>
          </a:solidFill>
          <a:ln>
            <a:solidFill>
              <a:schemeClr val="accent4"/>
            </a:solidFill>
            <a:prstDash val="dash"/>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09;p40">
            <a:extLst>
              <a:ext uri="{FF2B5EF4-FFF2-40B4-BE49-F238E27FC236}">
                <a16:creationId xmlns:a16="http://schemas.microsoft.com/office/drawing/2014/main" id="{57C0C3AD-71C1-B646-9AEA-FD28B0E1EC17}"/>
              </a:ext>
            </a:extLst>
          </p:cNvPr>
          <p:cNvSpPr txBox="1">
            <a:spLocks/>
          </p:cNvSpPr>
          <p:nvPr/>
        </p:nvSpPr>
        <p:spPr>
          <a:xfrm>
            <a:off x="6526418" y="3308427"/>
            <a:ext cx="1149631" cy="54900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 dirty="0">
                <a:solidFill>
                  <a:schemeClr val="accent6">
                    <a:lumMod val="60000"/>
                    <a:lumOff val="40000"/>
                  </a:schemeClr>
                </a:solidFill>
              </a:rPr>
              <a:t>Alt. 2</a:t>
            </a:r>
          </a:p>
          <a:p>
            <a:pPr marL="0" indent="0" algn="ctr">
              <a:buFont typeface="Montserrat"/>
              <a:buNone/>
            </a:pPr>
            <a:r>
              <a:rPr lang="en" dirty="0">
                <a:solidFill>
                  <a:schemeClr val="accent6">
                    <a:lumMod val="60000"/>
                    <a:lumOff val="40000"/>
                  </a:schemeClr>
                </a:solidFill>
              </a:rPr>
              <a:t>Install AC</a:t>
            </a:r>
          </a:p>
        </p:txBody>
      </p:sp>
      <p:cxnSp>
        <p:nvCxnSpPr>
          <p:cNvPr id="15" name="Straight Connector 14">
            <a:extLst>
              <a:ext uri="{FF2B5EF4-FFF2-40B4-BE49-F238E27FC236}">
                <a16:creationId xmlns:a16="http://schemas.microsoft.com/office/drawing/2014/main" id="{AAFE8D72-2AF0-0F42-90AC-4DAE228EB831}"/>
              </a:ext>
            </a:extLst>
          </p:cNvPr>
          <p:cNvCxnSpPr>
            <a:cxnSpLocks/>
          </p:cNvCxnSpPr>
          <p:nvPr/>
        </p:nvCxnSpPr>
        <p:spPr>
          <a:xfrm flipV="1">
            <a:off x="4624161" y="3319818"/>
            <a:ext cx="3830903" cy="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Google Shape;509;p40">
            <a:extLst>
              <a:ext uri="{FF2B5EF4-FFF2-40B4-BE49-F238E27FC236}">
                <a16:creationId xmlns:a16="http://schemas.microsoft.com/office/drawing/2014/main" id="{F7E333FB-9E12-FA45-BD1B-338A11AEDFCC}"/>
              </a:ext>
            </a:extLst>
          </p:cNvPr>
          <p:cNvSpPr txBox="1">
            <a:spLocks/>
          </p:cNvSpPr>
          <p:nvPr/>
        </p:nvSpPr>
        <p:spPr>
          <a:xfrm>
            <a:off x="4122737" y="2091614"/>
            <a:ext cx="1002848" cy="3304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 dirty="0">
                <a:solidFill>
                  <a:schemeClr val="accent6">
                    <a:lumMod val="60000"/>
                    <a:lumOff val="40000"/>
                  </a:schemeClr>
                </a:solidFill>
              </a:rPr>
              <a:t>979,144</a:t>
            </a:r>
          </a:p>
        </p:txBody>
      </p:sp>
      <p:sp>
        <p:nvSpPr>
          <p:cNvPr id="19" name="Google Shape;509;p40">
            <a:extLst>
              <a:ext uri="{FF2B5EF4-FFF2-40B4-BE49-F238E27FC236}">
                <a16:creationId xmlns:a16="http://schemas.microsoft.com/office/drawing/2014/main" id="{0EE01D9B-7929-8747-872B-2E3B92626BFB}"/>
              </a:ext>
            </a:extLst>
          </p:cNvPr>
          <p:cNvSpPr txBox="1">
            <a:spLocks/>
          </p:cNvSpPr>
          <p:nvPr/>
        </p:nvSpPr>
        <p:spPr>
          <a:xfrm rot="16200000">
            <a:off x="3152770" y="2352667"/>
            <a:ext cx="1496581" cy="3304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 dirty="0">
                <a:solidFill>
                  <a:schemeClr val="accent6">
                    <a:lumMod val="60000"/>
                    <a:lumOff val="40000"/>
                  </a:schemeClr>
                </a:solidFill>
              </a:rPr>
              <a:t>Price (USD)</a:t>
            </a:r>
          </a:p>
        </p:txBody>
      </p:sp>
      <p:sp>
        <p:nvSpPr>
          <p:cNvPr id="26" name="Google Shape;509;p40">
            <a:extLst>
              <a:ext uri="{FF2B5EF4-FFF2-40B4-BE49-F238E27FC236}">
                <a16:creationId xmlns:a16="http://schemas.microsoft.com/office/drawing/2014/main" id="{970D3FB2-FB4C-324F-A7DF-B43D14F4E5B7}"/>
              </a:ext>
            </a:extLst>
          </p:cNvPr>
          <p:cNvSpPr txBox="1">
            <a:spLocks/>
          </p:cNvSpPr>
          <p:nvPr/>
        </p:nvSpPr>
        <p:spPr>
          <a:xfrm>
            <a:off x="6550525" y="1708126"/>
            <a:ext cx="1002848" cy="3304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 dirty="0">
                <a:solidFill>
                  <a:schemeClr val="accent6">
                    <a:lumMod val="60000"/>
                    <a:lumOff val="40000"/>
                  </a:schemeClr>
                </a:solidFill>
              </a:rPr>
              <a:t>1,002,665</a:t>
            </a:r>
          </a:p>
        </p:txBody>
      </p:sp>
      <p:sp>
        <p:nvSpPr>
          <p:cNvPr id="28" name="Google Shape;516;p40">
            <a:extLst>
              <a:ext uri="{FF2B5EF4-FFF2-40B4-BE49-F238E27FC236}">
                <a16:creationId xmlns:a16="http://schemas.microsoft.com/office/drawing/2014/main" id="{19D958BD-53F1-4844-8B8E-5F7CD3BE8E85}"/>
              </a:ext>
            </a:extLst>
          </p:cNvPr>
          <p:cNvSpPr/>
          <p:nvPr/>
        </p:nvSpPr>
        <p:spPr>
          <a:xfrm>
            <a:off x="6851858" y="2078826"/>
            <a:ext cx="498752" cy="1239512"/>
          </a:xfrm>
          <a:prstGeom prst="roundRect">
            <a:avLst>
              <a:gd name="adj" fmla="val 16667"/>
            </a:avLst>
          </a:prstGeom>
          <a:solidFill>
            <a:schemeClr val="accent6">
              <a:lumMod val="60000"/>
              <a:lumOff val="40000"/>
              <a:alpha val="59754"/>
            </a:schemeClr>
          </a:solidFill>
          <a:ln>
            <a:solidFill>
              <a:schemeClr val="accent4"/>
            </a:solidFill>
            <a:prstDash val="dash"/>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09;p40">
            <a:extLst>
              <a:ext uri="{FF2B5EF4-FFF2-40B4-BE49-F238E27FC236}">
                <a16:creationId xmlns:a16="http://schemas.microsoft.com/office/drawing/2014/main" id="{F555FF8B-ABC1-C94D-8354-DAB71FB68890}"/>
              </a:ext>
            </a:extLst>
          </p:cNvPr>
          <p:cNvSpPr txBox="1">
            <a:spLocks/>
          </p:cNvSpPr>
          <p:nvPr/>
        </p:nvSpPr>
        <p:spPr>
          <a:xfrm>
            <a:off x="5290680" y="3308427"/>
            <a:ext cx="1149631" cy="54900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 dirty="0">
                <a:solidFill>
                  <a:schemeClr val="accent6">
                    <a:lumMod val="60000"/>
                    <a:lumOff val="40000"/>
                  </a:schemeClr>
                </a:solidFill>
              </a:rPr>
              <a:t>Alt. 1</a:t>
            </a:r>
          </a:p>
          <a:p>
            <a:pPr marL="0" indent="0" algn="ctr">
              <a:buFont typeface="Montserrat"/>
              <a:buNone/>
            </a:pPr>
            <a:r>
              <a:rPr lang="en" dirty="0">
                <a:solidFill>
                  <a:schemeClr val="accent6">
                    <a:lumMod val="60000"/>
                    <a:lumOff val="40000"/>
                  </a:schemeClr>
                </a:solidFill>
              </a:rPr>
              <a:t>Add Toilet</a:t>
            </a:r>
          </a:p>
        </p:txBody>
      </p:sp>
      <p:sp>
        <p:nvSpPr>
          <p:cNvPr id="30" name="Google Shape;509;p40">
            <a:extLst>
              <a:ext uri="{FF2B5EF4-FFF2-40B4-BE49-F238E27FC236}">
                <a16:creationId xmlns:a16="http://schemas.microsoft.com/office/drawing/2014/main" id="{D33A53A5-AE42-3240-A37F-B5AFF30FB8AF}"/>
              </a:ext>
            </a:extLst>
          </p:cNvPr>
          <p:cNvSpPr txBox="1">
            <a:spLocks/>
          </p:cNvSpPr>
          <p:nvPr/>
        </p:nvSpPr>
        <p:spPr>
          <a:xfrm>
            <a:off x="7780070" y="1498249"/>
            <a:ext cx="1002848" cy="3304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 dirty="0">
                <a:solidFill>
                  <a:schemeClr val="accent6">
                    <a:lumMod val="60000"/>
                    <a:lumOff val="40000"/>
                  </a:schemeClr>
                </a:solidFill>
              </a:rPr>
              <a:t>1,015,906</a:t>
            </a:r>
          </a:p>
        </p:txBody>
      </p:sp>
      <p:sp>
        <p:nvSpPr>
          <p:cNvPr id="32" name="Google Shape;516;p40">
            <a:extLst>
              <a:ext uri="{FF2B5EF4-FFF2-40B4-BE49-F238E27FC236}">
                <a16:creationId xmlns:a16="http://schemas.microsoft.com/office/drawing/2014/main" id="{CD91D06C-C044-3143-A613-F429778294EC}"/>
              </a:ext>
            </a:extLst>
          </p:cNvPr>
          <p:cNvSpPr/>
          <p:nvPr/>
        </p:nvSpPr>
        <p:spPr>
          <a:xfrm>
            <a:off x="8032118" y="1835411"/>
            <a:ext cx="498752" cy="1482928"/>
          </a:xfrm>
          <a:prstGeom prst="roundRect">
            <a:avLst>
              <a:gd name="adj" fmla="val 16667"/>
            </a:avLst>
          </a:prstGeom>
          <a:solidFill>
            <a:schemeClr val="accent6">
              <a:lumMod val="60000"/>
              <a:lumOff val="40000"/>
              <a:alpha val="59754"/>
            </a:schemeClr>
          </a:solidFill>
          <a:ln>
            <a:solidFill>
              <a:schemeClr val="accent4"/>
            </a:solidFill>
            <a:prstDash val="dash"/>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09;p40">
            <a:extLst>
              <a:ext uri="{FF2B5EF4-FFF2-40B4-BE49-F238E27FC236}">
                <a16:creationId xmlns:a16="http://schemas.microsoft.com/office/drawing/2014/main" id="{E7FE6698-ED74-9441-A055-C4AF54AA6C01}"/>
              </a:ext>
            </a:extLst>
          </p:cNvPr>
          <p:cNvSpPr txBox="1">
            <a:spLocks/>
          </p:cNvSpPr>
          <p:nvPr/>
        </p:nvSpPr>
        <p:spPr>
          <a:xfrm>
            <a:off x="7566725" y="3417717"/>
            <a:ext cx="1413829" cy="54900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 dirty="0">
                <a:solidFill>
                  <a:schemeClr val="accent6">
                    <a:lumMod val="60000"/>
                    <a:lumOff val="40000"/>
                  </a:schemeClr>
                </a:solidFill>
              </a:rPr>
              <a:t>Alt. 3</a:t>
            </a:r>
          </a:p>
          <a:p>
            <a:pPr marL="0" indent="0" algn="ctr">
              <a:buFont typeface="Montserrat"/>
              <a:buNone/>
            </a:pPr>
            <a:r>
              <a:rPr lang="en" dirty="0">
                <a:solidFill>
                  <a:schemeClr val="accent6">
                    <a:lumMod val="60000"/>
                    <a:lumOff val="40000"/>
                  </a:schemeClr>
                </a:solidFill>
              </a:rPr>
              <a:t>Add Toilet &amp;</a:t>
            </a:r>
          </a:p>
          <a:p>
            <a:pPr marL="0" indent="0" algn="ctr">
              <a:buFont typeface="Montserrat"/>
              <a:buNone/>
            </a:pPr>
            <a:r>
              <a:rPr lang="en" dirty="0">
                <a:solidFill>
                  <a:schemeClr val="accent6">
                    <a:lumMod val="60000"/>
                    <a:lumOff val="40000"/>
                  </a:schemeClr>
                </a:solidFill>
              </a:rPr>
              <a:t>Install AC</a:t>
            </a:r>
          </a:p>
        </p:txBody>
      </p:sp>
      <p:sp>
        <p:nvSpPr>
          <p:cNvPr id="46" name="Google Shape;509;p40">
            <a:extLst>
              <a:ext uri="{FF2B5EF4-FFF2-40B4-BE49-F238E27FC236}">
                <a16:creationId xmlns:a16="http://schemas.microsoft.com/office/drawing/2014/main" id="{5EE3F432-FED9-AD4F-9F57-68DDB55AFACC}"/>
              </a:ext>
            </a:extLst>
          </p:cNvPr>
          <p:cNvSpPr txBox="1">
            <a:spLocks/>
          </p:cNvSpPr>
          <p:nvPr/>
        </p:nvSpPr>
        <p:spPr>
          <a:xfrm>
            <a:off x="5335067" y="1906367"/>
            <a:ext cx="1002848" cy="3304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 dirty="0">
                <a:solidFill>
                  <a:schemeClr val="accent6">
                    <a:lumMod val="60000"/>
                    <a:lumOff val="40000"/>
                  </a:schemeClr>
                </a:solidFill>
              </a:rPr>
              <a:t>991,965</a:t>
            </a:r>
          </a:p>
        </p:txBody>
      </p:sp>
      <p:sp>
        <p:nvSpPr>
          <p:cNvPr id="51" name="Google Shape;509;p40">
            <a:extLst>
              <a:ext uri="{FF2B5EF4-FFF2-40B4-BE49-F238E27FC236}">
                <a16:creationId xmlns:a16="http://schemas.microsoft.com/office/drawing/2014/main" id="{0E771E54-862F-0844-A506-5C9D608429E6}"/>
              </a:ext>
            </a:extLst>
          </p:cNvPr>
          <p:cNvSpPr txBox="1">
            <a:spLocks/>
          </p:cNvSpPr>
          <p:nvPr/>
        </p:nvSpPr>
        <p:spPr>
          <a:xfrm>
            <a:off x="3997906" y="4524269"/>
            <a:ext cx="4522096" cy="3304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 dirty="0">
                <a:solidFill>
                  <a:schemeClr val="accent6">
                    <a:lumMod val="60000"/>
                    <a:lumOff val="40000"/>
                  </a:schemeClr>
                </a:solidFill>
              </a:rPr>
              <a:t>Suggesting customer to </a:t>
            </a:r>
            <a:r>
              <a:rPr lang="en" b="1" dirty="0">
                <a:solidFill>
                  <a:schemeClr val="accent6">
                    <a:lumMod val="60000"/>
                    <a:lumOff val="40000"/>
                  </a:schemeClr>
                </a:solidFill>
              </a:rPr>
              <a:t>add more features </a:t>
            </a:r>
            <a:r>
              <a:rPr lang="en" dirty="0">
                <a:solidFill>
                  <a:schemeClr val="accent6">
                    <a:lumMod val="60000"/>
                    <a:lumOff val="40000"/>
                  </a:schemeClr>
                </a:solidFill>
              </a:rPr>
              <a:t>in order to</a:t>
            </a:r>
            <a:r>
              <a:rPr lang="en" b="1" dirty="0">
                <a:solidFill>
                  <a:schemeClr val="accent6">
                    <a:lumMod val="60000"/>
                    <a:lumOff val="40000"/>
                  </a:schemeClr>
                </a:solidFill>
              </a:rPr>
              <a:t> increase their property value</a:t>
            </a:r>
          </a:p>
        </p:txBody>
      </p:sp>
      <p:sp>
        <p:nvSpPr>
          <p:cNvPr id="52" name="Google Shape;555;p43">
            <a:extLst>
              <a:ext uri="{FF2B5EF4-FFF2-40B4-BE49-F238E27FC236}">
                <a16:creationId xmlns:a16="http://schemas.microsoft.com/office/drawing/2014/main" id="{3EE28CA0-BD42-A848-BD53-07712CAB99D0}"/>
              </a:ext>
            </a:extLst>
          </p:cNvPr>
          <p:cNvSpPr txBox="1">
            <a:spLocks/>
          </p:cNvSpPr>
          <p:nvPr/>
        </p:nvSpPr>
        <p:spPr>
          <a:xfrm>
            <a:off x="5290680" y="1086358"/>
            <a:ext cx="2159416" cy="4364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2pPr>
            <a:lvl3pPr marL="1371600" marR="0" lvl="2"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3pPr>
            <a:lvl4pPr marL="1828800" marR="0" lvl="3"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4pPr>
            <a:lvl5pPr marL="2286000" marR="0" lvl="4"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5pPr>
            <a:lvl6pPr marL="2743200" marR="0" lvl="5"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6pPr>
            <a:lvl7pPr marL="3200400" marR="0" lvl="6"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7pPr>
            <a:lvl8pPr marL="3657600" marR="0" lvl="7"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8pPr>
            <a:lvl9pPr marL="4114800" marR="0" lvl="8"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9pPr>
          </a:lstStyle>
          <a:p>
            <a:pPr marL="0" indent="0">
              <a:buFont typeface="Montserrat"/>
              <a:buNone/>
            </a:pPr>
            <a:r>
              <a:rPr lang="en-US" sz="1500" u="sng" dirty="0">
                <a:solidFill>
                  <a:schemeClr val="accent6">
                    <a:lumMod val="60000"/>
                    <a:lumOff val="40000"/>
                  </a:schemeClr>
                </a:solidFill>
              </a:rPr>
              <a:t>Result &amp; Suggestion</a:t>
            </a:r>
          </a:p>
        </p:txBody>
      </p:sp>
      <p:sp>
        <p:nvSpPr>
          <p:cNvPr id="25" name="Google Shape;509;p40">
            <a:extLst>
              <a:ext uri="{FF2B5EF4-FFF2-40B4-BE49-F238E27FC236}">
                <a16:creationId xmlns:a16="http://schemas.microsoft.com/office/drawing/2014/main" id="{CDC3491D-3838-5948-8266-528EF06857B0}"/>
              </a:ext>
            </a:extLst>
          </p:cNvPr>
          <p:cNvSpPr txBox="1">
            <a:spLocks/>
          </p:cNvSpPr>
          <p:nvPr/>
        </p:nvSpPr>
        <p:spPr>
          <a:xfrm>
            <a:off x="5267805" y="4014444"/>
            <a:ext cx="1149631" cy="3767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 sz="1100" dirty="0">
                <a:solidFill>
                  <a:schemeClr val="accent6">
                    <a:lumMod val="60000"/>
                    <a:lumOff val="40000"/>
                  </a:schemeClr>
                </a:solidFill>
              </a:rPr>
              <a:t>Cost : ±5,000</a:t>
            </a:r>
          </a:p>
        </p:txBody>
      </p:sp>
      <p:sp>
        <p:nvSpPr>
          <p:cNvPr id="27" name="Google Shape;509;p40">
            <a:extLst>
              <a:ext uri="{FF2B5EF4-FFF2-40B4-BE49-F238E27FC236}">
                <a16:creationId xmlns:a16="http://schemas.microsoft.com/office/drawing/2014/main" id="{6E26D5D4-F6B7-374B-80AA-F8D602D7FFCC}"/>
              </a:ext>
            </a:extLst>
          </p:cNvPr>
          <p:cNvSpPr txBox="1">
            <a:spLocks/>
          </p:cNvSpPr>
          <p:nvPr/>
        </p:nvSpPr>
        <p:spPr>
          <a:xfrm>
            <a:off x="6502487" y="4014444"/>
            <a:ext cx="1149631" cy="3767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 sz="1100" dirty="0">
                <a:solidFill>
                  <a:schemeClr val="accent6">
                    <a:lumMod val="60000"/>
                    <a:lumOff val="40000"/>
                  </a:schemeClr>
                </a:solidFill>
              </a:rPr>
              <a:t>Cost : ±2,900</a:t>
            </a:r>
          </a:p>
        </p:txBody>
      </p:sp>
      <p:sp>
        <p:nvSpPr>
          <p:cNvPr id="31" name="Google Shape;509;p40">
            <a:extLst>
              <a:ext uri="{FF2B5EF4-FFF2-40B4-BE49-F238E27FC236}">
                <a16:creationId xmlns:a16="http://schemas.microsoft.com/office/drawing/2014/main" id="{CAC0B73E-A5FC-5745-ACC1-2A1E004A8EE1}"/>
              </a:ext>
            </a:extLst>
          </p:cNvPr>
          <p:cNvSpPr txBox="1">
            <a:spLocks/>
          </p:cNvSpPr>
          <p:nvPr/>
        </p:nvSpPr>
        <p:spPr>
          <a:xfrm>
            <a:off x="7676049" y="4014444"/>
            <a:ext cx="1149631" cy="3767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 sz="1100" dirty="0">
                <a:solidFill>
                  <a:schemeClr val="accent6">
                    <a:lumMod val="60000"/>
                    <a:lumOff val="40000"/>
                  </a:schemeClr>
                </a:solidFill>
              </a:rPr>
              <a:t>Cost : ±7,900</a:t>
            </a:r>
          </a:p>
        </p:txBody>
      </p:sp>
    </p:spTree>
    <p:extLst>
      <p:ext uri="{BB962C8B-B14F-4D97-AF65-F5344CB8AC3E}">
        <p14:creationId xmlns:p14="http://schemas.microsoft.com/office/powerpoint/2010/main" val="2802686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0"/>
          <p:cNvSpPr txBox="1">
            <a:spLocks noGrp="1"/>
          </p:cNvSpPr>
          <p:nvPr>
            <p:ph type="subTitle" idx="1"/>
          </p:nvPr>
        </p:nvSpPr>
        <p:spPr>
          <a:xfrm>
            <a:off x="625650" y="1443789"/>
            <a:ext cx="4435448" cy="310714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1800" dirty="0">
                <a:solidFill>
                  <a:schemeClr val="accent6">
                    <a:lumMod val="50000"/>
                  </a:schemeClr>
                </a:solidFill>
              </a:rPr>
              <a:t>We are Data Scientist Team working at a </a:t>
            </a:r>
            <a:r>
              <a:rPr lang="en-US" sz="1800" b="1" dirty="0">
                <a:solidFill>
                  <a:schemeClr val="accent6">
                    <a:lumMod val="50000"/>
                  </a:schemeClr>
                </a:solidFill>
              </a:rPr>
              <a:t>Property Consultant </a:t>
            </a:r>
            <a:r>
              <a:rPr lang="en-US" sz="1800" dirty="0">
                <a:solidFill>
                  <a:schemeClr val="accent6">
                    <a:lumMod val="50000"/>
                  </a:schemeClr>
                </a:solidFill>
              </a:rPr>
              <a:t>in Washington DC, USA.</a:t>
            </a:r>
          </a:p>
          <a:p>
            <a:pPr marL="0" lvl="0" indent="0" algn="just" rtl="0">
              <a:spcBef>
                <a:spcPts val="0"/>
              </a:spcBef>
              <a:spcAft>
                <a:spcPts val="0"/>
              </a:spcAft>
              <a:buClr>
                <a:schemeClr val="dk1"/>
              </a:buClr>
              <a:buSzPts val="1100"/>
              <a:buFont typeface="Arial"/>
              <a:buNone/>
            </a:pPr>
            <a:endParaRPr lang="en-US" sz="1800" dirty="0">
              <a:solidFill>
                <a:schemeClr val="accent6">
                  <a:lumMod val="50000"/>
                </a:schemeClr>
              </a:solidFill>
            </a:endParaRPr>
          </a:p>
          <a:p>
            <a:pPr marL="0" lvl="0" indent="0" algn="just">
              <a:buClr>
                <a:schemeClr val="dk1"/>
              </a:buClr>
              <a:buSzPts val="1100"/>
              <a:buNone/>
            </a:pPr>
            <a:r>
              <a:rPr lang="en-US" sz="1800" dirty="0">
                <a:solidFill>
                  <a:schemeClr val="accent6">
                    <a:lumMod val="50000"/>
                  </a:schemeClr>
                </a:solidFill>
              </a:rPr>
              <a:t>Looking to our customer point of view, we want to help them in valuing their properties in no time. Thus, we are assigned to build a price predictor for the properties in </a:t>
            </a:r>
            <a:r>
              <a:rPr lang="en-US" sz="1800" b="1" dirty="0">
                <a:solidFill>
                  <a:schemeClr val="accent6">
                    <a:lumMod val="50000"/>
                  </a:schemeClr>
                </a:solidFill>
              </a:rPr>
              <a:t>DC.</a:t>
            </a:r>
          </a:p>
        </p:txBody>
      </p:sp>
      <p:sp>
        <p:nvSpPr>
          <p:cNvPr id="335" name="Google Shape;335;p30"/>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Background</a:t>
            </a:r>
            <a:endParaRPr b="1" dirty="0">
              <a:solidFill>
                <a:schemeClr val="accent6">
                  <a:lumMod val="50000"/>
                </a:schemeClr>
              </a:solidFill>
            </a:endParaRPr>
          </a:p>
        </p:txBody>
      </p:sp>
      <p:grpSp>
        <p:nvGrpSpPr>
          <p:cNvPr id="4" name="Google Shape;708;p51"/>
          <p:cNvGrpSpPr/>
          <p:nvPr/>
        </p:nvGrpSpPr>
        <p:grpSpPr>
          <a:xfrm>
            <a:off x="5200034" y="1924493"/>
            <a:ext cx="3491396" cy="1859994"/>
            <a:chOff x="233350" y="949250"/>
            <a:chExt cx="7137300" cy="3802300"/>
          </a:xfrm>
        </p:grpSpPr>
        <p:sp>
          <p:nvSpPr>
            <p:cNvPr id="5" name="Google Shape;709;p5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10;p5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11;p5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12;p5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13;p5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14;p5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15;p5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16;p5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17;p5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18;p5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19;p5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20;p5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21;p5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22;p5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23;p5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24;p5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25;p5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26;p5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27;p5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28;p5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29;p5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30;p5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31;p5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32;p5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33;p5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34;p5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35;p5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36;p5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37;p5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38;p5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39;p5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40;p5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41;p5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42;p5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43;p5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44;p5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45;p5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46;p5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47;p5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48;p5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49;p5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50;p5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51;p5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52;p5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53;p5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54;p5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55;p5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56;p5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57;p5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58;p5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59;p5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2922;p64"/>
          <p:cNvGrpSpPr/>
          <p:nvPr/>
        </p:nvGrpSpPr>
        <p:grpSpPr>
          <a:xfrm>
            <a:off x="5795526" y="2127894"/>
            <a:ext cx="219906" cy="385446"/>
            <a:chOff x="8370831" y="3202002"/>
            <a:chExt cx="218129" cy="382376"/>
          </a:xfrm>
          <a:solidFill>
            <a:schemeClr val="accent6">
              <a:lumMod val="60000"/>
              <a:lumOff val="40000"/>
            </a:schemeClr>
          </a:solidFill>
        </p:grpSpPr>
        <p:sp>
          <p:nvSpPr>
            <p:cNvPr id="64" name="Google Shape;2923;p64"/>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grp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924;p64"/>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grp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021654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8"/>
          <p:cNvSpPr/>
          <p:nvPr/>
        </p:nvSpPr>
        <p:spPr>
          <a:xfrm>
            <a:off x="3874600" y="820825"/>
            <a:ext cx="1394746" cy="1394746"/>
          </a:xfrm>
          <a:custGeom>
            <a:avLst/>
            <a:gdLst/>
            <a:ahLst/>
            <a:cxnLst/>
            <a:rect l="l" t="t" r="r" b="b"/>
            <a:pathLst>
              <a:path w="45090" h="45090" extrusionOk="0">
                <a:moveTo>
                  <a:pt x="45090" y="45089"/>
                </a:moveTo>
                <a:lnTo>
                  <a:pt x="1" y="45089"/>
                </a:lnTo>
                <a:lnTo>
                  <a:pt x="1" y="0"/>
                </a:lnTo>
                <a:lnTo>
                  <a:pt x="45090" y="0"/>
                </a:lnTo>
                <a:close/>
                <a:moveTo>
                  <a:pt x="441" y="44649"/>
                </a:moveTo>
                <a:lnTo>
                  <a:pt x="44649" y="44649"/>
                </a:lnTo>
                <a:lnTo>
                  <a:pt x="44649"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8"/>
          <p:cNvSpPr txBox="1">
            <a:spLocks noGrp="1"/>
          </p:cNvSpPr>
          <p:nvPr>
            <p:ph type="title"/>
          </p:nvPr>
        </p:nvSpPr>
        <p:spPr>
          <a:xfrm>
            <a:off x="1859778" y="2571750"/>
            <a:ext cx="5424390" cy="14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Conclusion and Recommendation</a:t>
            </a:r>
            <a:endParaRPr b="1" dirty="0">
              <a:solidFill>
                <a:schemeClr val="accent6">
                  <a:lumMod val="50000"/>
                </a:schemeClr>
              </a:solidFill>
            </a:endParaRPr>
          </a:p>
        </p:txBody>
      </p:sp>
      <p:sp>
        <p:nvSpPr>
          <p:cNvPr id="427" name="Google Shape;427;p38"/>
          <p:cNvSpPr txBox="1">
            <a:spLocks noGrp="1"/>
          </p:cNvSpPr>
          <p:nvPr>
            <p:ph type="title" idx="2"/>
          </p:nvPr>
        </p:nvSpPr>
        <p:spPr>
          <a:xfrm>
            <a:off x="3082350" y="867950"/>
            <a:ext cx="2979300" cy="130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6</a:t>
            </a:r>
            <a:endParaRPr b="1" dirty="0">
              <a:solidFill>
                <a:schemeClr val="accent6">
                  <a:lumMod val="50000"/>
                </a:schemeClr>
              </a:solidFill>
            </a:endParaRPr>
          </a:p>
        </p:txBody>
      </p:sp>
    </p:spTree>
    <p:extLst>
      <p:ext uri="{BB962C8B-B14F-4D97-AF65-F5344CB8AC3E}">
        <p14:creationId xmlns:p14="http://schemas.microsoft.com/office/powerpoint/2010/main" val="19915517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0"/>
          <p:cNvSpPr txBox="1">
            <a:spLocks noGrp="1"/>
          </p:cNvSpPr>
          <p:nvPr>
            <p:ph type="subTitle" idx="1"/>
          </p:nvPr>
        </p:nvSpPr>
        <p:spPr>
          <a:xfrm>
            <a:off x="727050" y="1189977"/>
            <a:ext cx="7689900" cy="35286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sz="1800" dirty="0">
                <a:solidFill>
                  <a:schemeClr val="accent6">
                    <a:lumMod val="50000"/>
                  </a:schemeClr>
                </a:solidFill>
              </a:rPr>
              <a:t>After testing several models, we conclude that </a:t>
            </a:r>
            <a:r>
              <a:rPr lang="en-US" sz="1800" b="1" dirty="0" err="1">
                <a:solidFill>
                  <a:schemeClr val="accent6">
                    <a:lumMod val="50000"/>
                  </a:schemeClr>
                </a:solidFill>
              </a:rPr>
              <a:t>CatBoost</a:t>
            </a:r>
            <a:r>
              <a:rPr lang="en-US" sz="1800" b="1" dirty="0">
                <a:solidFill>
                  <a:schemeClr val="accent6">
                    <a:lumMod val="50000"/>
                  </a:schemeClr>
                </a:solidFill>
              </a:rPr>
              <a:t> </a:t>
            </a:r>
            <a:r>
              <a:rPr lang="en-US" sz="1800" dirty="0">
                <a:solidFill>
                  <a:schemeClr val="accent6">
                    <a:lumMod val="50000"/>
                  </a:schemeClr>
                </a:solidFill>
              </a:rPr>
              <a:t>performed the best with </a:t>
            </a:r>
            <a:r>
              <a:rPr lang="en-US" sz="1800" b="1" dirty="0">
                <a:solidFill>
                  <a:schemeClr val="accent6">
                    <a:lumMod val="50000"/>
                  </a:schemeClr>
                </a:solidFill>
              </a:rPr>
              <a:t>MAE 106,349 on unseen data</a:t>
            </a:r>
            <a:r>
              <a:rPr lang="en-US" sz="1800" dirty="0">
                <a:solidFill>
                  <a:schemeClr val="accent6">
                    <a:lumMod val="50000"/>
                  </a:schemeClr>
                </a:solidFill>
              </a:rPr>
              <a:t>, which has been </a:t>
            </a:r>
            <a:r>
              <a:rPr lang="en-US" sz="1800" b="1" dirty="0">
                <a:solidFill>
                  <a:schemeClr val="accent6">
                    <a:lumMod val="50000"/>
                  </a:schemeClr>
                </a:solidFill>
              </a:rPr>
              <a:t>improved by 64% </a:t>
            </a:r>
            <a:r>
              <a:rPr lang="en-US" sz="1800" dirty="0">
                <a:solidFill>
                  <a:schemeClr val="accent6">
                    <a:lumMod val="50000"/>
                  </a:schemeClr>
                </a:solidFill>
              </a:rPr>
              <a:t>from </a:t>
            </a:r>
            <a:r>
              <a:rPr lang="en-US" sz="1800" b="1" dirty="0">
                <a:solidFill>
                  <a:schemeClr val="accent6">
                    <a:lumMod val="50000"/>
                  </a:schemeClr>
                </a:solidFill>
              </a:rPr>
              <a:t>baseline model</a:t>
            </a:r>
            <a:r>
              <a:rPr lang="en-US" sz="1800" dirty="0">
                <a:solidFill>
                  <a:schemeClr val="accent6">
                    <a:lumMod val="50000"/>
                  </a:schemeClr>
                </a:solidFill>
              </a:rPr>
              <a:t>.</a:t>
            </a:r>
          </a:p>
          <a:p>
            <a:pPr marL="0" lvl="0" indent="0" rtl="0">
              <a:spcBef>
                <a:spcPts val="0"/>
              </a:spcBef>
              <a:spcAft>
                <a:spcPts val="0"/>
              </a:spcAft>
              <a:buClr>
                <a:schemeClr val="dk1"/>
              </a:buClr>
              <a:buSzPts val="1100"/>
              <a:buFont typeface="Arial"/>
              <a:buNone/>
            </a:pPr>
            <a:endParaRPr lang="en-US" sz="1800" dirty="0">
              <a:solidFill>
                <a:schemeClr val="accent6">
                  <a:lumMod val="50000"/>
                </a:schemeClr>
              </a:solidFill>
            </a:endParaRPr>
          </a:p>
          <a:p>
            <a:pPr marL="0" lvl="0" indent="0" rtl="0">
              <a:spcBef>
                <a:spcPts val="0"/>
              </a:spcBef>
              <a:spcAft>
                <a:spcPts val="0"/>
              </a:spcAft>
              <a:buClr>
                <a:schemeClr val="dk1"/>
              </a:buClr>
              <a:buSzPts val="1100"/>
              <a:buFont typeface="Arial"/>
              <a:buNone/>
            </a:pPr>
            <a:r>
              <a:rPr lang="en-US" sz="1800" dirty="0">
                <a:solidFill>
                  <a:schemeClr val="accent6">
                    <a:lumMod val="50000"/>
                  </a:schemeClr>
                </a:solidFill>
              </a:rPr>
              <a:t>The price predictor is available in </a:t>
            </a:r>
            <a:r>
              <a:rPr lang="en-US" sz="1800" b="1" dirty="0">
                <a:solidFill>
                  <a:schemeClr val="accent6">
                    <a:lumMod val="50000"/>
                  </a:schemeClr>
                </a:solidFill>
              </a:rPr>
              <a:t>deployed page</a:t>
            </a:r>
            <a:r>
              <a:rPr lang="en-US" sz="1800" dirty="0">
                <a:solidFill>
                  <a:schemeClr val="accent6">
                    <a:lumMod val="50000"/>
                  </a:schemeClr>
                </a:solidFill>
              </a:rPr>
              <a:t>, where our customer can access and predict property price in </a:t>
            </a:r>
            <a:r>
              <a:rPr lang="en-US" sz="1800" b="1" dirty="0">
                <a:solidFill>
                  <a:schemeClr val="accent6">
                    <a:lumMod val="50000"/>
                  </a:schemeClr>
                </a:solidFill>
              </a:rPr>
              <a:t>less than 2 seconds</a:t>
            </a:r>
            <a:r>
              <a:rPr lang="en-US" sz="1800" dirty="0">
                <a:solidFill>
                  <a:schemeClr val="accent6">
                    <a:lumMod val="50000"/>
                  </a:schemeClr>
                </a:solidFill>
              </a:rPr>
              <a:t>.</a:t>
            </a:r>
          </a:p>
          <a:p>
            <a:pPr marL="0" lvl="0" indent="0" rtl="0">
              <a:spcBef>
                <a:spcPts val="0"/>
              </a:spcBef>
              <a:spcAft>
                <a:spcPts val="0"/>
              </a:spcAft>
              <a:buClr>
                <a:schemeClr val="dk1"/>
              </a:buClr>
              <a:buSzPts val="1100"/>
              <a:buFont typeface="Arial"/>
              <a:buNone/>
            </a:pPr>
            <a:endParaRPr lang="en-US" sz="1800" dirty="0">
              <a:solidFill>
                <a:schemeClr val="accent6">
                  <a:lumMod val="50000"/>
                </a:schemeClr>
              </a:solidFill>
            </a:endParaRPr>
          </a:p>
          <a:p>
            <a:pPr marL="0" lvl="0" indent="0" rtl="0">
              <a:spcBef>
                <a:spcPts val="0"/>
              </a:spcBef>
              <a:spcAft>
                <a:spcPts val="0"/>
              </a:spcAft>
              <a:buClr>
                <a:schemeClr val="dk1"/>
              </a:buClr>
              <a:buSzPts val="1100"/>
              <a:buFont typeface="Arial"/>
              <a:buNone/>
            </a:pPr>
            <a:r>
              <a:rPr lang="en-US" sz="1800" dirty="0">
                <a:solidFill>
                  <a:schemeClr val="accent6">
                    <a:lumMod val="50000"/>
                  </a:schemeClr>
                </a:solidFill>
              </a:rPr>
              <a:t>Based on the case study, the </a:t>
            </a:r>
            <a:r>
              <a:rPr lang="en-US" sz="1800" b="1" dirty="0">
                <a:solidFill>
                  <a:schemeClr val="accent6">
                    <a:lumMod val="50000"/>
                  </a:schemeClr>
                </a:solidFill>
              </a:rPr>
              <a:t>model can actually help </a:t>
            </a:r>
            <a:r>
              <a:rPr lang="en-US" sz="1800" dirty="0">
                <a:solidFill>
                  <a:schemeClr val="accent6">
                    <a:lumMod val="50000"/>
                  </a:schemeClr>
                </a:solidFill>
              </a:rPr>
              <a:t>customer to </a:t>
            </a:r>
            <a:r>
              <a:rPr lang="en-US" sz="1800" b="1" dirty="0">
                <a:solidFill>
                  <a:schemeClr val="accent6">
                    <a:lumMod val="50000"/>
                  </a:schemeClr>
                </a:solidFill>
              </a:rPr>
              <a:t>avoid overpricing and underpricing</a:t>
            </a:r>
            <a:r>
              <a:rPr lang="en-US" sz="1800" dirty="0">
                <a:solidFill>
                  <a:schemeClr val="accent6">
                    <a:lumMod val="50000"/>
                  </a:schemeClr>
                </a:solidFill>
              </a:rPr>
              <a:t>. We can also </a:t>
            </a:r>
            <a:r>
              <a:rPr lang="en-US" sz="1800" b="1" dirty="0">
                <a:solidFill>
                  <a:schemeClr val="accent6">
                    <a:lumMod val="50000"/>
                  </a:schemeClr>
                </a:solidFill>
              </a:rPr>
              <a:t>suggest several improvement</a:t>
            </a:r>
            <a:r>
              <a:rPr lang="en-US" sz="1800" dirty="0">
                <a:solidFill>
                  <a:schemeClr val="accent6">
                    <a:lumMod val="50000"/>
                  </a:schemeClr>
                </a:solidFill>
              </a:rPr>
              <a:t> to </a:t>
            </a:r>
            <a:r>
              <a:rPr lang="en-US" sz="1800" b="1" dirty="0">
                <a:solidFill>
                  <a:schemeClr val="accent6">
                    <a:lumMod val="50000"/>
                  </a:schemeClr>
                </a:solidFill>
              </a:rPr>
              <a:t>maximize their property value</a:t>
            </a:r>
            <a:r>
              <a:rPr lang="en-US" sz="1800" dirty="0">
                <a:solidFill>
                  <a:schemeClr val="accent6">
                    <a:lumMod val="50000"/>
                  </a:schemeClr>
                </a:solidFill>
              </a:rPr>
              <a:t>.</a:t>
            </a:r>
            <a:endParaRPr lang="en-US" sz="1800" b="1" dirty="0">
              <a:solidFill>
                <a:schemeClr val="accent6">
                  <a:lumMod val="50000"/>
                </a:schemeClr>
              </a:solidFill>
            </a:endParaRPr>
          </a:p>
        </p:txBody>
      </p:sp>
      <p:sp>
        <p:nvSpPr>
          <p:cNvPr id="335" name="Google Shape;335;p30"/>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Conclusion</a:t>
            </a:r>
            <a:endParaRPr b="1" dirty="0">
              <a:solidFill>
                <a:schemeClr val="accent6">
                  <a:lumMod val="50000"/>
                </a:schemeClr>
              </a:solidFill>
            </a:endParaRPr>
          </a:p>
        </p:txBody>
      </p:sp>
    </p:spTree>
    <p:extLst>
      <p:ext uri="{BB962C8B-B14F-4D97-AF65-F5344CB8AC3E}">
        <p14:creationId xmlns:p14="http://schemas.microsoft.com/office/powerpoint/2010/main" val="2320611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9"/>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Recommendation</a:t>
            </a:r>
            <a:endParaRPr b="1" dirty="0">
              <a:solidFill>
                <a:schemeClr val="accent6">
                  <a:lumMod val="50000"/>
                </a:schemeClr>
              </a:solidFill>
            </a:endParaRPr>
          </a:p>
        </p:txBody>
      </p:sp>
      <p:sp>
        <p:nvSpPr>
          <p:cNvPr id="32" name="Google Shape;701;p50">
            <a:extLst>
              <a:ext uri="{FF2B5EF4-FFF2-40B4-BE49-F238E27FC236}">
                <a16:creationId xmlns:a16="http://schemas.microsoft.com/office/drawing/2014/main" id="{B89ED135-41CE-4113-AF38-344341921853}"/>
              </a:ext>
            </a:extLst>
          </p:cNvPr>
          <p:cNvSpPr txBox="1">
            <a:spLocks/>
          </p:cNvSpPr>
          <p:nvPr/>
        </p:nvSpPr>
        <p:spPr>
          <a:xfrm>
            <a:off x="319458" y="1292874"/>
            <a:ext cx="8556318" cy="36448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lgn="just">
              <a:buClr>
                <a:schemeClr val="dk1"/>
              </a:buClr>
              <a:buSzPts val="1100"/>
              <a:buNone/>
            </a:pPr>
            <a:r>
              <a:rPr lang="en-US" sz="1800" dirty="0">
                <a:solidFill>
                  <a:schemeClr val="accent6">
                    <a:lumMod val="50000"/>
                  </a:schemeClr>
                </a:solidFill>
              </a:rPr>
              <a:t>Despite having produced a working application that meet our initial requirements. There are various improvements that can be made in the future. Such as:</a:t>
            </a:r>
          </a:p>
          <a:p>
            <a:pPr marL="139700" indent="0">
              <a:buNone/>
            </a:pPr>
            <a:endParaRPr lang="en-US" sz="1800" dirty="0">
              <a:solidFill>
                <a:schemeClr val="accent6">
                  <a:lumMod val="50000"/>
                </a:schemeClr>
              </a:solidFill>
            </a:endParaRPr>
          </a:p>
          <a:p>
            <a:r>
              <a:rPr lang="en-US" sz="1800" b="1" dirty="0">
                <a:solidFill>
                  <a:schemeClr val="accent6">
                    <a:lumMod val="50000"/>
                  </a:schemeClr>
                </a:solidFill>
              </a:rPr>
              <a:t>Consider more factors affecting housing prices </a:t>
            </a:r>
            <a:r>
              <a:rPr lang="en-US" sz="1800" dirty="0">
                <a:solidFill>
                  <a:schemeClr val="accent6">
                    <a:lumMod val="50000"/>
                  </a:schemeClr>
                </a:solidFill>
              </a:rPr>
              <a:t>(</a:t>
            </a:r>
            <a:r>
              <a:rPr lang="en-US" sz="1800" dirty="0" err="1">
                <a:solidFill>
                  <a:schemeClr val="accent6">
                    <a:lumMod val="50000"/>
                  </a:schemeClr>
                </a:solidFill>
              </a:rPr>
              <a:t>e.g</a:t>
            </a:r>
            <a:r>
              <a:rPr lang="en-US" sz="1800" dirty="0">
                <a:solidFill>
                  <a:schemeClr val="accent6">
                    <a:lumMod val="50000"/>
                  </a:schemeClr>
                </a:solidFill>
              </a:rPr>
              <a:t> distance to public transportation, public facilities, etc.) by analyzing more than one dataset.</a:t>
            </a:r>
          </a:p>
          <a:p>
            <a:r>
              <a:rPr lang="en-US" sz="1800" dirty="0">
                <a:solidFill>
                  <a:schemeClr val="accent6">
                    <a:lumMod val="50000"/>
                  </a:schemeClr>
                </a:solidFill>
              </a:rPr>
              <a:t>Property price is increasing yearly. Consider to also </a:t>
            </a:r>
            <a:r>
              <a:rPr lang="en-US" sz="1800" b="1" dirty="0">
                <a:solidFill>
                  <a:schemeClr val="accent6">
                    <a:lumMod val="50000"/>
                  </a:schemeClr>
                </a:solidFill>
              </a:rPr>
              <a:t>include feature </a:t>
            </a:r>
            <a:r>
              <a:rPr lang="en-US" sz="1800" dirty="0">
                <a:solidFill>
                  <a:schemeClr val="accent6">
                    <a:lumMod val="50000"/>
                  </a:schemeClr>
                </a:solidFill>
              </a:rPr>
              <a:t>that can accommodate this, such as </a:t>
            </a:r>
            <a:r>
              <a:rPr lang="en-US" sz="1800" b="1" dirty="0">
                <a:solidFill>
                  <a:schemeClr val="accent6">
                    <a:lumMod val="50000"/>
                  </a:schemeClr>
                </a:solidFill>
              </a:rPr>
              <a:t>inflation, interest rate.</a:t>
            </a:r>
            <a:endParaRPr lang="en-US" sz="1800" dirty="0">
              <a:solidFill>
                <a:schemeClr val="accent6">
                  <a:lumMod val="50000"/>
                </a:schemeClr>
              </a:solidFill>
            </a:endParaRPr>
          </a:p>
          <a:p>
            <a:r>
              <a:rPr lang="en-US" sz="1800" dirty="0">
                <a:solidFill>
                  <a:schemeClr val="accent6">
                    <a:lumMod val="50000"/>
                  </a:schemeClr>
                </a:solidFill>
              </a:rPr>
              <a:t>Add </a:t>
            </a:r>
            <a:r>
              <a:rPr lang="en-US" sz="1800" b="1" dirty="0">
                <a:solidFill>
                  <a:schemeClr val="accent6">
                    <a:lumMod val="50000"/>
                  </a:schemeClr>
                </a:solidFill>
              </a:rPr>
              <a:t>more functionalities </a:t>
            </a:r>
            <a:r>
              <a:rPr lang="en-US" sz="1800" dirty="0">
                <a:solidFill>
                  <a:schemeClr val="accent6">
                    <a:lumMod val="50000"/>
                  </a:schemeClr>
                </a:solidFill>
              </a:rPr>
              <a:t>into the application to </a:t>
            </a:r>
            <a:r>
              <a:rPr lang="en-US" sz="1800" b="1" dirty="0">
                <a:solidFill>
                  <a:schemeClr val="accent6">
                    <a:lumMod val="50000"/>
                  </a:schemeClr>
                </a:solidFill>
              </a:rPr>
              <a:t>increase user experience</a:t>
            </a:r>
            <a:r>
              <a:rPr lang="en-US" sz="1800" dirty="0">
                <a:solidFill>
                  <a:schemeClr val="accent6">
                    <a:lumMod val="50000"/>
                  </a:schemeClr>
                </a:solidFill>
              </a:rPr>
              <a:t>.</a:t>
            </a:r>
            <a:endParaRPr lang="en-US" sz="1800" b="1" dirty="0">
              <a:solidFill>
                <a:schemeClr val="accent6">
                  <a:lumMod val="50000"/>
                </a:schemeClr>
              </a:solidFill>
            </a:endParaRPr>
          </a:p>
          <a:p>
            <a:endParaRPr lang="en-US" sz="1800" dirty="0">
              <a:solidFill>
                <a:schemeClr val="accent6">
                  <a:lumMod val="50000"/>
                </a:schemeClr>
              </a:solidFill>
            </a:endParaRPr>
          </a:p>
        </p:txBody>
      </p:sp>
    </p:spTree>
    <p:extLst>
      <p:ext uri="{BB962C8B-B14F-4D97-AF65-F5344CB8AC3E}">
        <p14:creationId xmlns:p14="http://schemas.microsoft.com/office/powerpoint/2010/main" val="42643896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9"/>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Recommendation (continued)</a:t>
            </a:r>
            <a:endParaRPr b="1" dirty="0">
              <a:solidFill>
                <a:schemeClr val="accent6">
                  <a:lumMod val="50000"/>
                </a:schemeClr>
              </a:solidFill>
            </a:endParaRPr>
          </a:p>
        </p:txBody>
      </p:sp>
      <p:sp>
        <p:nvSpPr>
          <p:cNvPr id="32" name="Google Shape;701;p50">
            <a:extLst>
              <a:ext uri="{FF2B5EF4-FFF2-40B4-BE49-F238E27FC236}">
                <a16:creationId xmlns:a16="http://schemas.microsoft.com/office/drawing/2014/main" id="{B89ED135-41CE-4113-AF38-344341921853}"/>
              </a:ext>
            </a:extLst>
          </p:cNvPr>
          <p:cNvSpPr txBox="1">
            <a:spLocks/>
          </p:cNvSpPr>
          <p:nvPr/>
        </p:nvSpPr>
        <p:spPr>
          <a:xfrm>
            <a:off x="319458" y="1292874"/>
            <a:ext cx="8556318" cy="36448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lgn="just">
              <a:buClr>
                <a:schemeClr val="dk1"/>
              </a:buClr>
              <a:buSzPts val="1100"/>
              <a:buNone/>
            </a:pPr>
            <a:r>
              <a:rPr lang="en-US" sz="1800" dirty="0">
                <a:solidFill>
                  <a:schemeClr val="accent6">
                    <a:lumMod val="50000"/>
                  </a:schemeClr>
                </a:solidFill>
              </a:rPr>
              <a:t>Likewise, there are several possibilities to </a:t>
            </a:r>
            <a:r>
              <a:rPr lang="en-US" sz="1800" b="1" dirty="0">
                <a:solidFill>
                  <a:schemeClr val="accent6">
                    <a:lumMod val="50000"/>
                  </a:schemeClr>
                </a:solidFill>
              </a:rPr>
              <a:t>expand the business</a:t>
            </a:r>
            <a:r>
              <a:rPr lang="en-US" sz="1800" dirty="0">
                <a:solidFill>
                  <a:schemeClr val="accent6">
                    <a:lumMod val="50000"/>
                  </a:schemeClr>
                </a:solidFill>
              </a:rPr>
              <a:t> :</a:t>
            </a:r>
          </a:p>
          <a:p>
            <a:pPr marL="139700" indent="0">
              <a:buNone/>
            </a:pPr>
            <a:endParaRPr lang="en-US" sz="1800" dirty="0">
              <a:solidFill>
                <a:schemeClr val="accent6">
                  <a:lumMod val="50000"/>
                </a:schemeClr>
              </a:solidFill>
            </a:endParaRPr>
          </a:p>
          <a:p>
            <a:r>
              <a:rPr lang="en-US" sz="1800" dirty="0">
                <a:solidFill>
                  <a:schemeClr val="accent6">
                    <a:lumMod val="50000"/>
                  </a:schemeClr>
                </a:solidFill>
              </a:rPr>
              <a:t>Utilizing the price predictor to be a </a:t>
            </a:r>
            <a:r>
              <a:rPr lang="en-US" sz="1800" b="1" dirty="0">
                <a:solidFill>
                  <a:schemeClr val="accent6">
                    <a:lumMod val="50000"/>
                  </a:schemeClr>
                </a:solidFill>
              </a:rPr>
              <a:t>developer</a:t>
            </a:r>
            <a:r>
              <a:rPr lang="en-US" sz="1800" dirty="0">
                <a:solidFill>
                  <a:schemeClr val="accent6">
                    <a:lumMod val="50000"/>
                  </a:schemeClr>
                </a:solidFill>
              </a:rPr>
              <a:t>. Buy property at low price, improve its features to increase the price, and sell.</a:t>
            </a:r>
          </a:p>
          <a:p>
            <a:r>
              <a:rPr lang="en-US" sz="1800" dirty="0">
                <a:solidFill>
                  <a:schemeClr val="accent6">
                    <a:lumMod val="50000"/>
                  </a:schemeClr>
                </a:solidFill>
              </a:rPr>
              <a:t>Build a </a:t>
            </a:r>
            <a:r>
              <a:rPr lang="en-US" sz="1800" b="1" dirty="0">
                <a:solidFill>
                  <a:schemeClr val="accent6">
                    <a:lumMod val="50000"/>
                  </a:schemeClr>
                </a:solidFill>
              </a:rPr>
              <a:t>property e-commerce app</a:t>
            </a:r>
            <a:r>
              <a:rPr lang="en-US" sz="1800" dirty="0">
                <a:solidFill>
                  <a:schemeClr val="accent6">
                    <a:lumMod val="50000"/>
                  </a:schemeClr>
                </a:solidFill>
              </a:rPr>
              <a:t> and integrate with this price predictor</a:t>
            </a:r>
          </a:p>
          <a:p>
            <a:endParaRPr lang="en-US" sz="1800" dirty="0">
              <a:solidFill>
                <a:schemeClr val="accent6">
                  <a:lumMod val="50000"/>
                </a:schemeClr>
              </a:solidFill>
            </a:endParaRPr>
          </a:p>
        </p:txBody>
      </p:sp>
    </p:spTree>
    <p:extLst>
      <p:ext uri="{BB962C8B-B14F-4D97-AF65-F5344CB8AC3E}">
        <p14:creationId xmlns:p14="http://schemas.microsoft.com/office/powerpoint/2010/main" val="35713528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51" name="Google Shape;851;p55"/>
          <p:cNvSpPr txBox="1"/>
          <p:nvPr/>
        </p:nvSpPr>
        <p:spPr>
          <a:xfrm>
            <a:off x="4354068" y="1207515"/>
            <a:ext cx="2103747" cy="199716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200" dirty="0">
                <a:solidFill>
                  <a:schemeClr val="accent5"/>
                </a:solidFill>
                <a:latin typeface="Montserrat"/>
                <a:ea typeface="Montserrat"/>
                <a:cs typeface="Montserrat"/>
                <a:sym typeface="Montserrat"/>
              </a:rPr>
              <a:t>Purwadhika JCDSAH 0402-4</a:t>
            </a:r>
          </a:p>
          <a:p>
            <a:pPr marL="0" lvl="0" indent="0" algn="r" rtl="0">
              <a:spcBef>
                <a:spcPts val="0"/>
              </a:spcBef>
              <a:spcAft>
                <a:spcPts val="0"/>
              </a:spcAft>
              <a:buNone/>
            </a:pPr>
            <a:r>
              <a:rPr lang="en-US" sz="1200" dirty="0">
                <a:solidFill>
                  <a:schemeClr val="accent5"/>
                </a:solidFill>
                <a:latin typeface="Montserrat"/>
                <a:ea typeface="Montserrat"/>
                <a:cs typeface="Montserrat"/>
                <a:sym typeface="Montserrat"/>
              </a:rPr>
              <a:t>Matplotlib Team</a:t>
            </a:r>
          </a:p>
          <a:p>
            <a:pPr marL="0" lvl="0" indent="0" algn="r" rtl="0">
              <a:spcBef>
                <a:spcPts val="0"/>
              </a:spcBef>
              <a:spcAft>
                <a:spcPts val="0"/>
              </a:spcAft>
              <a:buNone/>
            </a:pPr>
            <a:endParaRPr lang="en-US" sz="1200" dirty="0">
              <a:solidFill>
                <a:schemeClr val="accent5"/>
              </a:solidFill>
              <a:latin typeface="Montserrat"/>
              <a:ea typeface="Montserrat"/>
              <a:cs typeface="Montserrat"/>
              <a:sym typeface="Montserrat"/>
            </a:endParaRPr>
          </a:p>
          <a:p>
            <a:pPr marL="0" lvl="0" indent="0" algn="r" rtl="0">
              <a:spcBef>
                <a:spcPts val="0"/>
              </a:spcBef>
              <a:spcAft>
                <a:spcPts val="0"/>
              </a:spcAft>
              <a:buNone/>
            </a:pPr>
            <a:r>
              <a:rPr lang="en-US" sz="1200" dirty="0">
                <a:solidFill>
                  <a:schemeClr val="accent5"/>
                </a:solidFill>
                <a:latin typeface="Montserrat"/>
                <a:ea typeface="Montserrat"/>
                <a:cs typeface="Montserrat"/>
                <a:sym typeface="Montserrat"/>
              </a:rPr>
              <a:t>Elvan Selvano</a:t>
            </a:r>
          </a:p>
          <a:p>
            <a:pPr marL="0" lvl="0" indent="0" algn="r" rtl="0">
              <a:spcBef>
                <a:spcPts val="0"/>
              </a:spcBef>
              <a:spcAft>
                <a:spcPts val="0"/>
              </a:spcAft>
              <a:buNone/>
            </a:pPr>
            <a:r>
              <a:rPr lang="en-US" sz="1200" dirty="0">
                <a:solidFill>
                  <a:schemeClr val="accent5"/>
                </a:solidFill>
                <a:latin typeface="Montserrat"/>
                <a:ea typeface="Montserrat"/>
                <a:cs typeface="Montserrat"/>
                <a:sym typeface="Montserrat"/>
              </a:rPr>
              <a:t>Gusti NA Kresna</a:t>
            </a:r>
          </a:p>
          <a:p>
            <a:pPr marL="0" lvl="0" indent="0" algn="r" rtl="0">
              <a:spcBef>
                <a:spcPts val="0"/>
              </a:spcBef>
              <a:spcAft>
                <a:spcPts val="0"/>
              </a:spcAft>
              <a:buNone/>
            </a:pPr>
            <a:r>
              <a:rPr lang="en-US" sz="1200" dirty="0">
                <a:solidFill>
                  <a:schemeClr val="accent5"/>
                </a:solidFill>
                <a:latin typeface="Montserrat"/>
                <a:ea typeface="Montserrat"/>
                <a:cs typeface="Montserrat"/>
                <a:sym typeface="Montserrat"/>
              </a:rPr>
              <a:t>Rafif Hendrawan</a:t>
            </a:r>
            <a:endParaRPr sz="1200" dirty="0">
              <a:solidFill>
                <a:schemeClr val="accent5"/>
              </a:solidFill>
              <a:latin typeface="Montserrat"/>
              <a:ea typeface="Montserrat"/>
              <a:cs typeface="Montserrat"/>
              <a:sym typeface="Montserrat"/>
            </a:endParaRPr>
          </a:p>
        </p:txBody>
      </p:sp>
      <p:sp>
        <p:nvSpPr>
          <p:cNvPr id="863" name="Google Shape;863;p55"/>
          <p:cNvSpPr txBox="1">
            <a:spLocks noGrp="1"/>
          </p:cNvSpPr>
          <p:nvPr>
            <p:ph type="title"/>
          </p:nvPr>
        </p:nvSpPr>
        <p:spPr>
          <a:xfrm>
            <a:off x="2710300" y="561841"/>
            <a:ext cx="3648000" cy="86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pic>
        <p:nvPicPr>
          <p:cNvPr id="9" name="Picture 8" descr="Icon&#10;&#10;Description automatically generated">
            <a:extLst>
              <a:ext uri="{FF2B5EF4-FFF2-40B4-BE49-F238E27FC236}">
                <a16:creationId xmlns:a16="http://schemas.microsoft.com/office/drawing/2014/main" id="{216B5C1C-710E-4EA6-B36A-48D0CA9E7F17}"/>
              </a:ext>
            </a:extLst>
          </p:cNvPr>
          <p:cNvPicPr>
            <a:picLocks noChangeAspect="1"/>
          </p:cNvPicPr>
          <p:nvPr/>
        </p:nvPicPr>
        <p:blipFill>
          <a:blip r:embed="rId3"/>
          <a:stretch>
            <a:fillRect/>
          </a:stretch>
        </p:blipFill>
        <p:spPr>
          <a:xfrm>
            <a:off x="2710300" y="1596498"/>
            <a:ext cx="1219200" cy="1219200"/>
          </a:xfrm>
          <a:prstGeom prst="rect">
            <a:avLst/>
          </a:prstGeom>
        </p:spPr>
      </p:pic>
      <p:pic>
        <p:nvPicPr>
          <p:cNvPr id="25" name="Picture 24" descr="Shape&#10;&#10;Description automatically generated with low confidence">
            <a:hlinkClick r:id="rId4"/>
            <a:extLst>
              <a:ext uri="{FF2B5EF4-FFF2-40B4-BE49-F238E27FC236}">
                <a16:creationId xmlns:a16="http://schemas.microsoft.com/office/drawing/2014/main" id="{DCA72929-017A-4DD1-8F37-7F9A5A7E449B}"/>
              </a:ext>
            </a:extLst>
          </p:cNvPr>
          <p:cNvPicPr>
            <a:picLocks noChangeAspect="1"/>
          </p:cNvPicPr>
          <p:nvPr/>
        </p:nvPicPr>
        <p:blipFill>
          <a:blip r:embed="rId5"/>
          <a:stretch>
            <a:fillRect/>
          </a:stretch>
        </p:blipFill>
        <p:spPr>
          <a:xfrm>
            <a:off x="5998900" y="3024980"/>
            <a:ext cx="359400" cy="359400"/>
          </a:xfrm>
          <a:prstGeom prst="rect">
            <a:avLst/>
          </a:prstGeom>
        </p:spPr>
      </p:pic>
      <p:sp>
        <p:nvSpPr>
          <p:cNvPr id="26" name="Google Shape;851;p55">
            <a:hlinkClick r:id="rId4"/>
            <a:extLst>
              <a:ext uri="{FF2B5EF4-FFF2-40B4-BE49-F238E27FC236}">
                <a16:creationId xmlns:a16="http://schemas.microsoft.com/office/drawing/2014/main" id="{2C4A325B-1064-499C-9E54-165BDC963C28}"/>
              </a:ext>
            </a:extLst>
          </p:cNvPr>
          <p:cNvSpPr txBox="1"/>
          <p:nvPr/>
        </p:nvSpPr>
        <p:spPr>
          <a:xfrm>
            <a:off x="3895153" y="2196882"/>
            <a:ext cx="2103747" cy="199716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200" dirty="0" err="1">
                <a:solidFill>
                  <a:srgbClr val="E9E2C9"/>
                </a:solidFill>
                <a:latin typeface="Montserrat"/>
                <a:ea typeface="Montserrat"/>
                <a:cs typeface="Montserrat"/>
                <a:sym typeface="Montserrat"/>
              </a:rPr>
              <a:t>Github</a:t>
            </a:r>
            <a:r>
              <a:rPr lang="en-US" sz="1200" dirty="0">
                <a:solidFill>
                  <a:srgbClr val="E9E2C9"/>
                </a:solidFill>
                <a:latin typeface="Montserrat"/>
                <a:ea typeface="Montserrat"/>
                <a:cs typeface="Montserrat"/>
                <a:sym typeface="Montserrat"/>
              </a:rPr>
              <a:t> Repository</a:t>
            </a:r>
            <a:endParaRPr sz="1200" dirty="0">
              <a:solidFill>
                <a:srgbClr val="E9E2C9"/>
              </a:solidFill>
              <a:latin typeface="Montserrat"/>
              <a:ea typeface="Montserrat"/>
              <a:cs typeface="Montserrat"/>
              <a:sym typeface="Montserrat"/>
            </a:endParaRPr>
          </a:p>
        </p:txBody>
      </p:sp>
    </p:spTree>
    <p:extLst>
      <p:ext uri="{BB962C8B-B14F-4D97-AF65-F5344CB8AC3E}">
        <p14:creationId xmlns:p14="http://schemas.microsoft.com/office/powerpoint/2010/main" val="301999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4"/>
          <p:cNvSpPr txBox="1">
            <a:spLocks noGrp="1"/>
          </p:cNvSpPr>
          <p:nvPr>
            <p:ph type="body" idx="1"/>
          </p:nvPr>
        </p:nvSpPr>
        <p:spPr>
          <a:xfrm>
            <a:off x="4624775" y="1709297"/>
            <a:ext cx="3294600" cy="221538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solidFill>
                  <a:schemeClr val="accent6">
                    <a:lumMod val="50000"/>
                  </a:schemeClr>
                </a:solidFill>
              </a:rPr>
              <a:t>The objective of this project is to </a:t>
            </a:r>
            <a:r>
              <a:rPr lang="en-US" sz="1800" b="1" dirty="0">
                <a:solidFill>
                  <a:schemeClr val="accent6">
                    <a:lumMod val="50000"/>
                  </a:schemeClr>
                </a:solidFill>
              </a:rPr>
              <a:t>predict the price </a:t>
            </a:r>
            <a:r>
              <a:rPr lang="en-US" sz="1800" dirty="0">
                <a:solidFill>
                  <a:schemeClr val="accent6">
                    <a:lumMod val="50000"/>
                  </a:schemeClr>
                </a:solidFill>
              </a:rPr>
              <a:t>of a property to </a:t>
            </a:r>
            <a:r>
              <a:rPr lang="en-US" sz="1800" b="1" dirty="0">
                <a:solidFill>
                  <a:schemeClr val="accent6">
                    <a:lumMod val="50000"/>
                  </a:schemeClr>
                </a:solidFill>
              </a:rPr>
              <a:t>help both buyers and sellers </a:t>
            </a:r>
            <a:r>
              <a:rPr lang="en-US" sz="1800" dirty="0">
                <a:solidFill>
                  <a:schemeClr val="accent6">
                    <a:lumMod val="50000"/>
                  </a:schemeClr>
                </a:solidFill>
              </a:rPr>
              <a:t>to find or determine the </a:t>
            </a:r>
            <a:r>
              <a:rPr lang="en-US" sz="1800" b="1" dirty="0">
                <a:solidFill>
                  <a:schemeClr val="accent6">
                    <a:lumMod val="50000"/>
                  </a:schemeClr>
                </a:solidFill>
              </a:rPr>
              <a:t>best</a:t>
            </a:r>
            <a:r>
              <a:rPr lang="en-US" sz="1800" dirty="0">
                <a:solidFill>
                  <a:schemeClr val="accent6">
                    <a:lumMod val="50000"/>
                  </a:schemeClr>
                </a:solidFill>
              </a:rPr>
              <a:t> property </a:t>
            </a:r>
            <a:r>
              <a:rPr lang="en-US" sz="1800" b="1" dirty="0">
                <a:solidFill>
                  <a:schemeClr val="accent6">
                    <a:lumMod val="50000"/>
                  </a:schemeClr>
                </a:solidFill>
              </a:rPr>
              <a:t>price without underpricing or overpricing </a:t>
            </a:r>
            <a:r>
              <a:rPr lang="en-US" sz="1800" dirty="0">
                <a:solidFill>
                  <a:schemeClr val="accent6">
                    <a:lumMod val="50000"/>
                  </a:schemeClr>
                </a:solidFill>
              </a:rPr>
              <a:t>in order to </a:t>
            </a:r>
            <a:r>
              <a:rPr lang="en-US" sz="1800" b="1" dirty="0">
                <a:solidFill>
                  <a:schemeClr val="accent6">
                    <a:lumMod val="50000"/>
                  </a:schemeClr>
                </a:solidFill>
              </a:rPr>
              <a:t>maximize their profit</a:t>
            </a:r>
            <a:endParaRPr sz="1800" dirty="0">
              <a:solidFill>
                <a:schemeClr val="accent6">
                  <a:lumMod val="50000"/>
                </a:schemeClr>
              </a:solidFill>
            </a:endParaRPr>
          </a:p>
        </p:txBody>
      </p:sp>
      <p:sp>
        <p:nvSpPr>
          <p:cNvPr id="392" name="Google Shape;392;p34"/>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Business Objectives</a:t>
            </a:r>
            <a:endParaRPr b="1" dirty="0">
              <a:solidFill>
                <a:schemeClr val="accent6">
                  <a:lumMod val="50000"/>
                </a:schemeClr>
              </a:solidFill>
            </a:endParaRPr>
          </a:p>
        </p:txBody>
      </p:sp>
      <p:pic>
        <p:nvPicPr>
          <p:cNvPr id="393" name="Google Shape;393;p34"/>
          <p:cNvPicPr preferRelativeResize="0"/>
          <p:nvPr/>
        </p:nvPicPr>
        <p:blipFill>
          <a:blip r:embed="rId3"/>
          <a:srcRect l="20915" r="20915"/>
          <a:stretch/>
        </p:blipFill>
        <p:spPr>
          <a:xfrm>
            <a:off x="1178225" y="1297839"/>
            <a:ext cx="3142050" cy="3038299"/>
          </a:xfrm>
          <a:prstGeom prst="rect">
            <a:avLst/>
          </a:prstGeom>
          <a:noFill/>
          <a:ln>
            <a:noFill/>
          </a:ln>
        </p:spPr>
      </p:pic>
    </p:spTree>
    <p:extLst>
      <p:ext uri="{BB962C8B-B14F-4D97-AF65-F5344CB8AC3E}">
        <p14:creationId xmlns:p14="http://schemas.microsoft.com/office/powerpoint/2010/main" val="1553614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52"/>
          <p:cNvSpPr/>
          <p:nvPr/>
        </p:nvSpPr>
        <p:spPr>
          <a:xfrm rot="-812392" flipH="1">
            <a:off x="6048727" y="1643072"/>
            <a:ext cx="2434973" cy="2625289"/>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5"/>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2"/>
          <p:cNvSpPr txBox="1">
            <a:spLocks noGrp="1"/>
          </p:cNvSpPr>
          <p:nvPr>
            <p:ph type="subTitle" idx="1"/>
          </p:nvPr>
        </p:nvSpPr>
        <p:spPr>
          <a:xfrm>
            <a:off x="1254305" y="1394513"/>
            <a:ext cx="3515100" cy="2585993"/>
          </a:xfrm>
          <a:prstGeom prst="rect">
            <a:avLst/>
          </a:prstGeom>
        </p:spPr>
        <p:txBody>
          <a:bodyPr spcFirstLastPara="1" wrap="square" lIns="91425" tIns="91425" rIns="91425" bIns="91425" anchor="ctr" anchorCtr="0">
            <a:noAutofit/>
          </a:bodyPr>
          <a:lstStyle/>
          <a:p>
            <a:pPr marL="139700" lvl="0" indent="0" rtl="0">
              <a:spcBef>
                <a:spcPts val="0"/>
              </a:spcBef>
              <a:spcAft>
                <a:spcPts val="0"/>
              </a:spcAft>
              <a:buSzPts val="1400"/>
              <a:buNone/>
            </a:pPr>
            <a:r>
              <a:rPr lang="en-US" sz="2000" dirty="0">
                <a:solidFill>
                  <a:schemeClr val="accent6">
                    <a:lumMod val="50000"/>
                  </a:schemeClr>
                </a:solidFill>
              </a:rPr>
              <a:t>The output of this project is a </a:t>
            </a:r>
            <a:r>
              <a:rPr lang="en-US" sz="2000" b="1" dirty="0">
                <a:solidFill>
                  <a:schemeClr val="accent6">
                    <a:lumMod val="50000"/>
                  </a:schemeClr>
                </a:solidFill>
              </a:rPr>
              <a:t>web </a:t>
            </a:r>
            <a:r>
              <a:rPr lang="en-US" sz="2000" dirty="0">
                <a:solidFill>
                  <a:schemeClr val="accent6">
                    <a:lumMod val="50000"/>
                  </a:schemeClr>
                </a:solidFill>
              </a:rPr>
              <a:t>that provide</a:t>
            </a:r>
            <a:r>
              <a:rPr lang="en-US" sz="2000" b="1" dirty="0">
                <a:solidFill>
                  <a:schemeClr val="accent6">
                    <a:lumMod val="50000"/>
                  </a:schemeClr>
                </a:solidFill>
              </a:rPr>
              <a:t> prediction of property price given its features </a:t>
            </a:r>
            <a:r>
              <a:rPr lang="en-US" sz="2000" dirty="0">
                <a:solidFill>
                  <a:schemeClr val="accent6">
                    <a:lumMod val="50000"/>
                  </a:schemeClr>
                </a:solidFill>
              </a:rPr>
              <a:t>such as: number of bathroom, land area, etc.</a:t>
            </a:r>
            <a:endParaRPr sz="1600" dirty="0">
              <a:solidFill>
                <a:schemeClr val="accent6">
                  <a:lumMod val="50000"/>
                </a:schemeClr>
              </a:solidFill>
            </a:endParaRPr>
          </a:p>
        </p:txBody>
      </p:sp>
      <p:sp>
        <p:nvSpPr>
          <p:cNvPr id="3" name="Title 2">
            <a:extLst>
              <a:ext uri="{FF2B5EF4-FFF2-40B4-BE49-F238E27FC236}">
                <a16:creationId xmlns:a16="http://schemas.microsoft.com/office/drawing/2014/main" id="{4F1B5A62-367B-47E4-AD49-9666F1F7523E}"/>
              </a:ext>
            </a:extLst>
          </p:cNvPr>
          <p:cNvSpPr>
            <a:spLocks noGrp="1"/>
          </p:cNvSpPr>
          <p:nvPr>
            <p:ph type="title"/>
          </p:nvPr>
        </p:nvSpPr>
        <p:spPr/>
        <p:txBody>
          <a:bodyPr/>
          <a:lstStyle/>
          <a:p>
            <a:r>
              <a:rPr lang="en-US" b="1" dirty="0">
                <a:solidFill>
                  <a:schemeClr val="accent6">
                    <a:lumMod val="50000"/>
                  </a:schemeClr>
                </a:solidFill>
              </a:rPr>
              <a:t>Expected Output</a:t>
            </a:r>
          </a:p>
        </p:txBody>
      </p:sp>
      <p:grpSp>
        <p:nvGrpSpPr>
          <p:cNvPr id="32" name="Google Shape;13067;p75"/>
          <p:cNvGrpSpPr/>
          <p:nvPr/>
        </p:nvGrpSpPr>
        <p:grpSpPr>
          <a:xfrm>
            <a:off x="4988901" y="1814726"/>
            <a:ext cx="3141682" cy="1919073"/>
            <a:chOff x="7009649" y="1541981"/>
            <a:chExt cx="524940" cy="320655"/>
          </a:xfrm>
          <a:solidFill>
            <a:schemeClr val="accent6">
              <a:lumMod val="60000"/>
              <a:lumOff val="40000"/>
            </a:schemeClr>
          </a:solidFill>
        </p:grpSpPr>
        <p:sp>
          <p:nvSpPr>
            <p:cNvPr id="33" name="Google Shape;13068;p75"/>
            <p:cNvSpPr/>
            <p:nvPr/>
          </p:nvSpPr>
          <p:spPr>
            <a:xfrm>
              <a:off x="7009649" y="1541981"/>
              <a:ext cx="524940" cy="320655"/>
            </a:xfrm>
            <a:custGeom>
              <a:avLst/>
              <a:gdLst/>
              <a:ahLst/>
              <a:cxnLst/>
              <a:rect l="l" t="t" r="r" b="b"/>
              <a:pathLst>
                <a:path w="16492" h="10074" extrusionOk="0">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069;p75"/>
            <p:cNvSpPr/>
            <p:nvPr/>
          </p:nvSpPr>
          <p:spPr>
            <a:xfrm>
              <a:off x="7110104" y="1604909"/>
              <a:ext cx="61782" cy="41697"/>
            </a:xfrm>
            <a:custGeom>
              <a:avLst/>
              <a:gdLst/>
              <a:ahLst/>
              <a:cxnLst/>
              <a:rect l="l" t="t" r="r" b="b"/>
              <a:pathLst>
                <a:path w="1941" h="1310" extrusionOk="0">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070;p75"/>
            <p:cNvSpPr/>
            <p:nvPr/>
          </p:nvSpPr>
          <p:spPr>
            <a:xfrm>
              <a:off x="7110455" y="1655296"/>
              <a:ext cx="96700" cy="15183"/>
            </a:xfrm>
            <a:custGeom>
              <a:avLst/>
              <a:gdLst/>
              <a:ahLst/>
              <a:cxnLst/>
              <a:rect l="l" t="t" r="r" b="b"/>
              <a:pathLst>
                <a:path w="3038" h="477" extrusionOk="0">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071;p75"/>
            <p:cNvSpPr/>
            <p:nvPr/>
          </p:nvSpPr>
          <p:spPr>
            <a:xfrm>
              <a:off x="7146104" y="1676909"/>
              <a:ext cx="61050" cy="41729"/>
            </a:xfrm>
            <a:custGeom>
              <a:avLst/>
              <a:gdLst/>
              <a:ahLst/>
              <a:cxnLst/>
              <a:rect l="l" t="t" r="r" b="b"/>
              <a:pathLst>
                <a:path w="1918" h="1311" extrusionOk="0">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072;p75"/>
            <p:cNvSpPr/>
            <p:nvPr/>
          </p:nvSpPr>
          <p:spPr>
            <a:xfrm>
              <a:off x="7110455" y="1726563"/>
              <a:ext cx="96700" cy="15183"/>
            </a:xfrm>
            <a:custGeom>
              <a:avLst/>
              <a:gdLst/>
              <a:ahLst/>
              <a:cxnLst/>
              <a:rect l="l" t="t" r="r" b="b"/>
              <a:pathLst>
                <a:path w="3038" h="477" extrusionOk="0">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073;p75"/>
            <p:cNvSpPr/>
            <p:nvPr/>
          </p:nvSpPr>
          <p:spPr>
            <a:xfrm>
              <a:off x="7262825" y="1636739"/>
              <a:ext cx="48541" cy="80371"/>
            </a:xfrm>
            <a:custGeom>
              <a:avLst/>
              <a:gdLst/>
              <a:ahLst/>
              <a:cxnLst/>
              <a:rect l="l" t="t" r="r" b="b"/>
              <a:pathLst>
                <a:path w="1525" h="2525" extrusionOk="0">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074;p75"/>
            <p:cNvSpPr/>
            <p:nvPr/>
          </p:nvSpPr>
          <p:spPr>
            <a:xfrm>
              <a:off x="7380691" y="1636357"/>
              <a:ext cx="48891" cy="80371"/>
            </a:xfrm>
            <a:custGeom>
              <a:avLst/>
              <a:gdLst/>
              <a:ahLst/>
              <a:cxnLst/>
              <a:rect l="l" t="t" r="r" b="b"/>
              <a:pathLst>
                <a:path w="1536" h="2525" extrusionOk="0">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075;p75"/>
            <p:cNvSpPr/>
            <p:nvPr/>
          </p:nvSpPr>
          <p:spPr>
            <a:xfrm>
              <a:off x="7321933" y="1626744"/>
              <a:ext cx="48923" cy="99851"/>
            </a:xfrm>
            <a:custGeom>
              <a:avLst/>
              <a:gdLst/>
              <a:ahLst/>
              <a:cxnLst/>
              <a:rect l="l" t="t" r="r" b="b"/>
              <a:pathLst>
                <a:path w="1537" h="3137" extrusionOk="0">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10746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12" name="Google Shape;774;p52">
            <a:extLst>
              <a:ext uri="{FF2B5EF4-FFF2-40B4-BE49-F238E27FC236}">
                <a16:creationId xmlns:a16="http://schemas.microsoft.com/office/drawing/2014/main" id="{0A902D18-7A6F-2747-9A43-1CBD95D4A648}"/>
              </a:ext>
            </a:extLst>
          </p:cNvPr>
          <p:cNvSpPr txBox="1">
            <a:spLocks/>
          </p:cNvSpPr>
          <p:nvPr/>
        </p:nvSpPr>
        <p:spPr>
          <a:xfrm>
            <a:off x="4013075" y="1502867"/>
            <a:ext cx="3515100" cy="2585993"/>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2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2pPr>
            <a:lvl3pPr marL="1371600" marR="0" lvl="2"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3pPr>
            <a:lvl4pPr marL="1828800" marR="0" lvl="3"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4pPr>
            <a:lvl5pPr marL="2286000" marR="0" lvl="4"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5pPr>
            <a:lvl6pPr marL="2743200" marR="0" lvl="5"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6pPr>
            <a:lvl7pPr marL="3200400" marR="0" lvl="6"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7pPr>
            <a:lvl8pPr marL="3657600" marR="0" lvl="7"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8pPr>
            <a:lvl9pPr marL="4114800" marR="0" lvl="8"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9pPr>
          </a:lstStyle>
          <a:p>
            <a:pPr marL="139700" indent="0">
              <a:buSzPts val="1400"/>
              <a:buFont typeface="Montserrat"/>
              <a:buNone/>
            </a:pPr>
            <a:r>
              <a:rPr lang="en-US" sz="2000">
                <a:solidFill>
                  <a:schemeClr val="accent6">
                    <a:lumMod val="50000"/>
                  </a:schemeClr>
                </a:solidFill>
              </a:rPr>
              <a:t>Since we have </a:t>
            </a:r>
            <a:r>
              <a:rPr lang="en-US" sz="2000" b="1">
                <a:solidFill>
                  <a:schemeClr val="accent6">
                    <a:lumMod val="50000"/>
                  </a:schemeClr>
                </a:solidFill>
              </a:rPr>
              <a:t>limitation</a:t>
            </a:r>
            <a:r>
              <a:rPr lang="en-US" sz="2000">
                <a:solidFill>
                  <a:schemeClr val="accent6">
                    <a:lumMod val="50000"/>
                  </a:schemeClr>
                </a:solidFill>
              </a:rPr>
              <a:t> to our </a:t>
            </a:r>
            <a:r>
              <a:rPr lang="en-US" sz="2000" b="1">
                <a:solidFill>
                  <a:schemeClr val="accent6">
                    <a:lumMod val="50000"/>
                  </a:schemeClr>
                </a:solidFill>
              </a:rPr>
              <a:t>resources</a:t>
            </a:r>
            <a:r>
              <a:rPr lang="en-US" sz="2000">
                <a:solidFill>
                  <a:schemeClr val="accent6">
                    <a:lumMod val="50000"/>
                  </a:schemeClr>
                </a:solidFill>
              </a:rPr>
              <a:t>, especially </a:t>
            </a:r>
            <a:r>
              <a:rPr lang="en-US" sz="2000" b="1">
                <a:solidFill>
                  <a:schemeClr val="accent6">
                    <a:lumMod val="50000"/>
                  </a:schemeClr>
                </a:solidFill>
              </a:rPr>
              <a:t>time and data</a:t>
            </a:r>
            <a:r>
              <a:rPr lang="en-US" sz="2000">
                <a:solidFill>
                  <a:schemeClr val="accent6">
                    <a:lumMod val="50000"/>
                  </a:schemeClr>
                </a:solidFill>
              </a:rPr>
              <a:t>, we decide to </a:t>
            </a:r>
            <a:r>
              <a:rPr lang="en-US" sz="2000" b="1">
                <a:solidFill>
                  <a:schemeClr val="accent6">
                    <a:lumMod val="50000"/>
                  </a:schemeClr>
                </a:solidFill>
              </a:rPr>
              <a:t>focus on the residential </a:t>
            </a:r>
            <a:r>
              <a:rPr lang="en-US" sz="2000">
                <a:solidFill>
                  <a:schemeClr val="accent6">
                    <a:lumMod val="50000"/>
                  </a:schemeClr>
                </a:solidFill>
              </a:rPr>
              <a:t>and </a:t>
            </a:r>
            <a:r>
              <a:rPr lang="en-US" sz="2000" b="1">
                <a:solidFill>
                  <a:schemeClr val="accent6">
                    <a:lumMod val="50000"/>
                  </a:schemeClr>
                </a:solidFill>
              </a:rPr>
              <a:t>excluding property with exceptional grade</a:t>
            </a:r>
            <a:r>
              <a:rPr lang="en-US" sz="2000">
                <a:solidFill>
                  <a:schemeClr val="accent6">
                    <a:lumMod val="50000"/>
                  </a:schemeClr>
                </a:solidFill>
              </a:rPr>
              <a:t>.</a:t>
            </a:r>
            <a:endParaRPr lang="en-US" sz="1600" dirty="0">
              <a:solidFill>
                <a:schemeClr val="accent6">
                  <a:lumMod val="50000"/>
                </a:schemeClr>
              </a:solidFill>
            </a:endParaRPr>
          </a:p>
        </p:txBody>
      </p:sp>
      <p:sp>
        <p:nvSpPr>
          <p:cNvPr id="13" name="Title 2">
            <a:extLst>
              <a:ext uri="{FF2B5EF4-FFF2-40B4-BE49-F238E27FC236}">
                <a16:creationId xmlns:a16="http://schemas.microsoft.com/office/drawing/2014/main" id="{C3A1FD6C-2139-4C49-9909-EDB1B8519BD6}"/>
              </a:ext>
            </a:extLst>
          </p:cNvPr>
          <p:cNvSpPr>
            <a:spLocks noGrp="1"/>
          </p:cNvSpPr>
          <p:nvPr>
            <p:ph type="title"/>
          </p:nvPr>
        </p:nvSpPr>
        <p:spPr>
          <a:xfrm>
            <a:off x="1996975" y="539500"/>
            <a:ext cx="5150100" cy="431400"/>
          </a:xfrm>
        </p:spPr>
        <p:txBody>
          <a:bodyPr/>
          <a:lstStyle/>
          <a:p>
            <a:r>
              <a:rPr lang="en-US" b="1" dirty="0">
                <a:solidFill>
                  <a:schemeClr val="accent6">
                    <a:lumMod val="50000"/>
                  </a:schemeClr>
                </a:solidFill>
              </a:rPr>
              <a:t>Project Limitation</a:t>
            </a:r>
          </a:p>
        </p:txBody>
      </p:sp>
      <p:grpSp>
        <p:nvGrpSpPr>
          <p:cNvPr id="14" name="Google Shape;10147;p71">
            <a:extLst>
              <a:ext uri="{FF2B5EF4-FFF2-40B4-BE49-F238E27FC236}">
                <a16:creationId xmlns:a16="http://schemas.microsoft.com/office/drawing/2014/main" id="{557853E2-1C79-AE44-8790-73364C2C6DBB}"/>
              </a:ext>
            </a:extLst>
          </p:cNvPr>
          <p:cNvGrpSpPr/>
          <p:nvPr/>
        </p:nvGrpSpPr>
        <p:grpSpPr>
          <a:xfrm>
            <a:off x="971962" y="1444013"/>
            <a:ext cx="2610200" cy="2644847"/>
            <a:chOff x="3979435" y="1976585"/>
            <a:chExt cx="345265" cy="349848"/>
          </a:xfrm>
          <a:solidFill>
            <a:schemeClr val="accent6">
              <a:lumMod val="60000"/>
              <a:lumOff val="40000"/>
            </a:schemeClr>
          </a:solidFill>
        </p:grpSpPr>
        <p:sp>
          <p:nvSpPr>
            <p:cNvPr id="15" name="Google Shape;10148;p71">
              <a:extLst>
                <a:ext uri="{FF2B5EF4-FFF2-40B4-BE49-F238E27FC236}">
                  <a16:creationId xmlns:a16="http://schemas.microsoft.com/office/drawing/2014/main" id="{E1328241-5204-CA41-ADF1-105F753D4738}"/>
                </a:ext>
              </a:extLst>
            </p:cNvPr>
            <p:cNvSpPr/>
            <p:nvPr/>
          </p:nvSpPr>
          <p:spPr>
            <a:xfrm>
              <a:off x="3979435" y="1976585"/>
              <a:ext cx="345265" cy="349848"/>
            </a:xfrm>
            <a:custGeom>
              <a:avLst/>
              <a:gdLst/>
              <a:ahLst/>
              <a:cxnLst/>
              <a:rect l="l" t="t" r="r" b="b"/>
              <a:pathLst>
                <a:path w="10848" h="10992" extrusionOk="0">
                  <a:moveTo>
                    <a:pt x="6632" y="322"/>
                  </a:moveTo>
                  <a:cubicBezTo>
                    <a:pt x="6859" y="322"/>
                    <a:pt x="7013" y="501"/>
                    <a:pt x="7013" y="715"/>
                  </a:cubicBezTo>
                  <a:cubicBezTo>
                    <a:pt x="7013" y="929"/>
                    <a:pt x="6835" y="1096"/>
                    <a:pt x="6632" y="1096"/>
                  </a:cubicBezTo>
                  <a:lnTo>
                    <a:pt x="4906" y="1096"/>
                  </a:lnTo>
                  <a:cubicBezTo>
                    <a:pt x="4680" y="1096"/>
                    <a:pt x="4513" y="918"/>
                    <a:pt x="4513" y="715"/>
                  </a:cubicBezTo>
                  <a:cubicBezTo>
                    <a:pt x="4513" y="489"/>
                    <a:pt x="4692" y="322"/>
                    <a:pt x="4906" y="322"/>
                  </a:cubicBezTo>
                  <a:close/>
                  <a:moveTo>
                    <a:pt x="5966" y="1429"/>
                  </a:moveTo>
                  <a:lnTo>
                    <a:pt x="5966" y="1965"/>
                  </a:lnTo>
                  <a:lnTo>
                    <a:pt x="5561" y="1965"/>
                  </a:lnTo>
                  <a:lnTo>
                    <a:pt x="5561" y="1429"/>
                  </a:lnTo>
                  <a:close/>
                  <a:moveTo>
                    <a:pt x="5775" y="2289"/>
                  </a:moveTo>
                  <a:cubicBezTo>
                    <a:pt x="6988" y="2289"/>
                    <a:pt x="8193" y="2825"/>
                    <a:pt x="9026" y="3835"/>
                  </a:cubicBezTo>
                  <a:cubicBezTo>
                    <a:pt x="10466" y="5620"/>
                    <a:pt x="10204" y="8276"/>
                    <a:pt x="8407" y="9728"/>
                  </a:cubicBezTo>
                  <a:cubicBezTo>
                    <a:pt x="7623" y="10362"/>
                    <a:pt x="6686" y="10670"/>
                    <a:pt x="5757" y="10670"/>
                  </a:cubicBezTo>
                  <a:cubicBezTo>
                    <a:pt x="4540" y="10670"/>
                    <a:pt x="3337" y="10141"/>
                    <a:pt x="2513" y="9121"/>
                  </a:cubicBezTo>
                  <a:cubicBezTo>
                    <a:pt x="429" y="6561"/>
                    <a:pt x="2001" y="2715"/>
                    <a:pt x="5251" y="2322"/>
                  </a:cubicBezTo>
                  <a:cubicBezTo>
                    <a:pt x="5425" y="2300"/>
                    <a:pt x="5601" y="2289"/>
                    <a:pt x="5775" y="2289"/>
                  </a:cubicBezTo>
                  <a:close/>
                  <a:moveTo>
                    <a:pt x="4906" y="1"/>
                  </a:moveTo>
                  <a:cubicBezTo>
                    <a:pt x="4501" y="1"/>
                    <a:pt x="4192" y="322"/>
                    <a:pt x="4192" y="715"/>
                  </a:cubicBezTo>
                  <a:cubicBezTo>
                    <a:pt x="4192" y="1108"/>
                    <a:pt x="4513" y="1429"/>
                    <a:pt x="4906" y="1429"/>
                  </a:cubicBezTo>
                  <a:lnTo>
                    <a:pt x="5239" y="1429"/>
                  </a:lnTo>
                  <a:lnTo>
                    <a:pt x="5239" y="1989"/>
                  </a:lnTo>
                  <a:cubicBezTo>
                    <a:pt x="1727" y="2394"/>
                    <a:pt x="1" y="6561"/>
                    <a:pt x="2263" y="9323"/>
                  </a:cubicBezTo>
                  <a:cubicBezTo>
                    <a:pt x="3160" y="10423"/>
                    <a:pt x="4463" y="10991"/>
                    <a:pt x="5774" y="10991"/>
                  </a:cubicBezTo>
                  <a:cubicBezTo>
                    <a:pt x="6777" y="10991"/>
                    <a:pt x="7785" y="10659"/>
                    <a:pt x="8621" y="9978"/>
                  </a:cubicBezTo>
                  <a:cubicBezTo>
                    <a:pt x="10550" y="8407"/>
                    <a:pt x="10847" y="5549"/>
                    <a:pt x="9264" y="3632"/>
                  </a:cubicBezTo>
                  <a:cubicBezTo>
                    <a:pt x="8490" y="2680"/>
                    <a:pt x="7406" y="2120"/>
                    <a:pt x="6287" y="1989"/>
                  </a:cubicBezTo>
                  <a:lnTo>
                    <a:pt x="6287" y="1429"/>
                  </a:lnTo>
                  <a:lnTo>
                    <a:pt x="6632" y="1429"/>
                  </a:lnTo>
                  <a:cubicBezTo>
                    <a:pt x="7037" y="1429"/>
                    <a:pt x="7347" y="1096"/>
                    <a:pt x="7347" y="715"/>
                  </a:cubicBezTo>
                  <a:cubicBezTo>
                    <a:pt x="7347" y="310"/>
                    <a:pt x="7013" y="1"/>
                    <a:pt x="66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149;p71">
              <a:extLst>
                <a:ext uri="{FF2B5EF4-FFF2-40B4-BE49-F238E27FC236}">
                  <a16:creationId xmlns:a16="http://schemas.microsoft.com/office/drawing/2014/main" id="{71B2A712-EF4D-A24B-98AC-6919D1B0B39F}"/>
                </a:ext>
              </a:extLst>
            </p:cNvPr>
            <p:cNvSpPr/>
            <p:nvPr/>
          </p:nvSpPr>
          <p:spPr>
            <a:xfrm>
              <a:off x="4044236" y="2176685"/>
              <a:ext cx="144783" cy="123077"/>
            </a:xfrm>
            <a:custGeom>
              <a:avLst/>
              <a:gdLst/>
              <a:ahLst/>
              <a:cxnLst/>
              <a:rect l="l" t="t" r="r" b="b"/>
              <a:pathLst>
                <a:path w="4549" h="3867" extrusionOk="0">
                  <a:moveTo>
                    <a:pt x="203" y="0"/>
                  </a:moveTo>
                  <a:cubicBezTo>
                    <a:pt x="108" y="0"/>
                    <a:pt x="36" y="84"/>
                    <a:pt x="36" y="167"/>
                  </a:cubicBezTo>
                  <a:cubicBezTo>
                    <a:pt x="36" y="215"/>
                    <a:pt x="1" y="977"/>
                    <a:pt x="405" y="1822"/>
                  </a:cubicBezTo>
                  <a:cubicBezTo>
                    <a:pt x="667" y="2346"/>
                    <a:pt x="1048" y="2798"/>
                    <a:pt x="1525" y="3143"/>
                  </a:cubicBezTo>
                  <a:cubicBezTo>
                    <a:pt x="2186" y="3633"/>
                    <a:pt x="2944" y="3867"/>
                    <a:pt x="3694" y="3867"/>
                  </a:cubicBezTo>
                  <a:cubicBezTo>
                    <a:pt x="3929" y="3867"/>
                    <a:pt x="4164" y="3844"/>
                    <a:pt x="4394" y="3798"/>
                  </a:cubicBezTo>
                  <a:cubicBezTo>
                    <a:pt x="4489" y="3786"/>
                    <a:pt x="4549" y="3691"/>
                    <a:pt x="4537" y="3608"/>
                  </a:cubicBezTo>
                  <a:cubicBezTo>
                    <a:pt x="4526" y="3543"/>
                    <a:pt x="4446" y="3487"/>
                    <a:pt x="4368" y="3487"/>
                  </a:cubicBezTo>
                  <a:cubicBezTo>
                    <a:pt x="4361" y="3487"/>
                    <a:pt x="4354" y="3488"/>
                    <a:pt x="4346" y="3489"/>
                  </a:cubicBezTo>
                  <a:cubicBezTo>
                    <a:pt x="4139" y="3526"/>
                    <a:pt x="3932" y="3545"/>
                    <a:pt x="3725" y="3545"/>
                  </a:cubicBezTo>
                  <a:cubicBezTo>
                    <a:pt x="3018" y="3545"/>
                    <a:pt x="2326" y="3324"/>
                    <a:pt x="1727" y="2882"/>
                  </a:cubicBezTo>
                  <a:cubicBezTo>
                    <a:pt x="275" y="1810"/>
                    <a:pt x="370" y="167"/>
                    <a:pt x="370" y="167"/>
                  </a:cubicBezTo>
                  <a:cubicBezTo>
                    <a:pt x="370" y="84"/>
                    <a:pt x="298" y="0"/>
                    <a:pt x="2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150;p71">
              <a:extLst>
                <a:ext uri="{FF2B5EF4-FFF2-40B4-BE49-F238E27FC236}">
                  <a16:creationId xmlns:a16="http://schemas.microsoft.com/office/drawing/2014/main" id="{AA232959-CB09-9B41-AC47-86C5F1679304}"/>
                </a:ext>
              </a:extLst>
            </p:cNvPr>
            <p:cNvSpPr/>
            <p:nvPr/>
          </p:nvSpPr>
          <p:spPr>
            <a:xfrm>
              <a:off x="4046910" y="2065957"/>
              <a:ext cx="204269" cy="100893"/>
            </a:xfrm>
            <a:custGeom>
              <a:avLst/>
              <a:gdLst/>
              <a:ahLst/>
              <a:cxnLst/>
              <a:rect l="l" t="t" r="r" b="b"/>
              <a:pathLst>
                <a:path w="6418" h="3170" extrusionOk="0">
                  <a:moveTo>
                    <a:pt x="3655" y="1"/>
                  </a:moveTo>
                  <a:cubicBezTo>
                    <a:pt x="1971" y="1"/>
                    <a:pt x="367" y="1170"/>
                    <a:pt x="12" y="3003"/>
                  </a:cubicBezTo>
                  <a:cubicBezTo>
                    <a:pt x="0" y="3086"/>
                    <a:pt x="71" y="3170"/>
                    <a:pt x="179" y="3170"/>
                  </a:cubicBezTo>
                  <a:cubicBezTo>
                    <a:pt x="250" y="3170"/>
                    <a:pt x="333" y="3110"/>
                    <a:pt x="345" y="3039"/>
                  </a:cubicBezTo>
                  <a:cubicBezTo>
                    <a:pt x="667" y="1358"/>
                    <a:pt x="2122" y="299"/>
                    <a:pt x="3652" y="299"/>
                  </a:cubicBezTo>
                  <a:cubicBezTo>
                    <a:pt x="4332" y="299"/>
                    <a:pt x="5027" y="509"/>
                    <a:pt x="5644" y="967"/>
                  </a:cubicBezTo>
                  <a:cubicBezTo>
                    <a:pt x="5822" y="1098"/>
                    <a:pt x="5965" y="1241"/>
                    <a:pt x="6120" y="1396"/>
                  </a:cubicBezTo>
                  <a:cubicBezTo>
                    <a:pt x="6155" y="1431"/>
                    <a:pt x="6208" y="1454"/>
                    <a:pt x="6257" y="1454"/>
                  </a:cubicBezTo>
                  <a:cubicBezTo>
                    <a:pt x="6290" y="1454"/>
                    <a:pt x="6322" y="1443"/>
                    <a:pt x="6346" y="1419"/>
                  </a:cubicBezTo>
                  <a:cubicBezTo>
                    <a:pt x="6406" y="1360"/>
                    <a:pt x="6417" y="1253"/>
                    <a:pt x="6358" y="1193"/>
                  </a:cubicBezTo>
                  <a:cubicBezTo>
                    <a:pt x="6191" y="1027"/>
                    <a:pt x="6025" y="860"/>
                    <a:pt x="5834" y="729"/>
                  </a:cubicBezTo>
                  <a:cubicBezTo>
                    <a:pt x="5159" y="229"/>
                    <a:pt x="4399" y="1"/>
                    <a:pt x="36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151;p71">
              <a:extLst>
                <a:ext uri="{FF2B5EF4-FFF2-40B4-BE49-F238E27FC236}">
                  <a16:creationId xmlns:a16="http://schemas.microsoft.com/office/drawing/2014/main" id="{D94451E8-5E6D-514A-AEFB-B7BDF1D3F01A}"/>
                </a:ext>
              </a:extLst>
            </p:cNvPr>
            <p:cNvSpPr/>
            <p:nvPr/>
          </p:nvSpPr>
          <p:spPr>
            <a:xfrm>
              <a:off x="4195735" y="2118027"/>
              <a:ext cx="84247" cy="174224"/>
            </a:xfrm>
            <a:custGeom>
              <a:avLst/>
              <a:gdLst/>
              <a:ahLst/>
              <a:cxnLst/>
              <a:rect l="l" t="t" r="r" b="b"/>
              <a:pathLst>
                <a:path w="2647" h="5474" extrusionOk="0">
                  <a:moveTo>
                    <a:pt x="1952" y="0"/>
                  </a:moveTo>
                  <a:cubicBezTo>
                    <a:pt x="1920" y="0"/>
                    <a:pt x="1888" y="11"/>
                    <a:pt x="1861" y="33"/>
                  </a:cubicBezTo>
                  <a:cubicBezTo>
                    <a:pt x="1789" y="81"/>
                    <a:pt x="1753" y="176"/>
                    <a:pt x="1813" y="260"/>
                  </a:cubicBezTo>
                  <a:cubicBezTo>
                    <a:pt x="2158" y="795"/>
                    <a:pt x="2325" y="1403"/>
                    <a:pt x="2325" y="2046"/>
                  </a:cubicBezTo>
                  <a:cubicBezTo>
                    <a:pt x="2325" y="3451"/>
                    <a:pt x="1432" y="4689"/>
                    <a:pt x="182" y="5165"/>
                  </a:cubicBezTo>
                  <a:cubicBezTo>
                    <a:pt x="1" y="5229"/>
                    <a:pt x="67" y="5474"/>
                    <a:pt x="237" y="5474"/>
                  </a:cubicBezTo>
                  <a:cubicBezTo>
                    <a:pt x="257" y="5474"/>
                    <a:pt x="278" y="5470"/>
                    <a:pt x="301" y="5463"/>
                  </a:cubicBezTo>
                  <a:cubicBezTo>
                    <a:pt x="1682" y="4927"/>
                    <a:pt x="2646" y="3593"/>
                    <a:pt x="2646" y="2022"/>
                  </a:cubicBezTo>
                  <a:cubicBezTo>
                    <a:pt x="2646" y="1343"/>
                    <a:pt x="2456" y="653"/>
                    <a:pt x="2087" y="81"/>
                  </a:cubicBezTo>
                  <a:cubicBezTo>
                    <a:pt x="2057" y="29"/>
                    <a:pt x="2004" y="0"/>
                    <a:pt x="19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52;p71">
              <a:extLst>
                <a:ext uri="{FF2B5EF4-FFF2-40B4-BE49-F238E27FC236}">
                  <a16:creationId xmlns:a16="http://schemas.microsoft.com/office/drawing/2014/main" id="{7851F96A-45A1-DC42-93ED-0DAC4A839E57}"/>
                </a:ext>
              </a:extLst>
            </p:cNvPr>
            <p:cNvSpPr/>
            <p:nvPr/>
          </p:nvSpPr>
          <p:spPr>
            <a:xfrm>
              <a:off x="4109037" y="2161153"/>
              <a:ext cx="81510" cy="55348"/>
            </a:xfrm>
            <a:custGeom>
              <a:avLst/>
              <a:gdLst/>
              <a:ahLst/>
              <a:cxnLst/>
              <a:rect l="l" t="t" r="r" b="b"/>
              <a:pathLst>
                <a:path w="2561" h="1739" extrusionOk="0">
                  <a:moveTo>
                    <a:pt x="1691" y="333"/>
                  </a:moveTo>
                  <a:cubicBezTo>
                    <a:pt x="1965" y="333"/>
                    <a:pt x="2144" y="655"/>
                    <a:pt x="1965" y="881"/>
                  </a:cubicBezTo>
                  <a:cubicBezTo>
                    <a:pt x="1900" y="968"/>
                    <a:pt x="1790" y="1020"/>
                    <a:pt x="1682" y="1020"/>
                  </a:cubicBezTo>
                  <a:cubicBezTo>
                    <a:pt x="1613" y="1020"/>
                    <a:pt x="1545" y="999"/>
                    <a:pt x="1489" y="953"/>
                  </a:cubicBezTo>
                  <a:cubicBezTo>
                    <a:pt x="1215" y="762"/>
                    <a:pt x="1370" y="333"/>
                    <a:pt x="1691" y="333"/>
                  </a:cubicBezTo>
                  <a:close/>
                  <a:moveTo>
                    <a:pt x="1691" y="0"/>
                  </a:moveTo>
                  <a:cubicBezTo>
                    <a:pt x="1584" y="0"/>
                    <a:pt x="1334" y="36"/>
                    <a:pt x="1156" y="274"/>
                  </a:cubicBezTo>
                  <a:cubicBezTo>
                    <a:pt x="1025" y="453"/>
                    <a:pt x="989" y="655"/>
                    <a:pt x="1048" y="845"/>
                  </a:cubicBezTo>
                  <a:lnTo>
                    <a:pt x="132" y="1441"/>
                  </a:lnTo>
                  <a:cubicBezTo>
                    <a:pt x="1" y="1536"/>
                    <a:pt x="60" y="1738"/>
                    <a:pt x="215" y="1738"/>
                  </a:cubicBezTo>
                  <a:cubicBezTo>
                    <a:pt x="310" y="1738"/>
                    <a:pt x="263" y="1726"/>
                    <a:pt x="1215" y="1131"/>
                  </a:cubicBezTo>
                  <a:cubicBezTo>
                    <a:pt x="1347" y="1275"/>
                    <a:pt x="1521" y="1344"/>
                    <a:pt x="1693" y="1344"/>
                  </a:cubicBezTo>
                  <a:cubicBezTo>
                    <a:pt x="1893" y="1344"/>
                    <a:pt x="2093" y="1251"/>
                    <a:pt x="2227" y="1072"/>
                  </a:cubicBezTo>
                  <a:cubicBezTo>
                    <a:pt x="2560" y="631"/>
                    <a:pt x="2251" y="0"/>
                    <a:pt x="16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53;p71">
              <a:extLst>
                <a:ext uri="{FF2B5EF4-FFF2-40B4-BE49-F238E27FC236}">
                  <a16:creationId xmlns:a16="http://schemas.microsoft.com/office/drawing/2014/main" id="{9D43157A-B521-6F4D-A90D-1FA0ECCCF713}"/>
                </a:ext>
              </a:extLst>
            </p:cNvPr>
            <p:cNvSpPr/>
            <p:nvPr/>
          </p:nvSpPr>
          <p:spPr>
            <a:xfrm>
              <a:off x="4157160" y="2083080"/>
              <a:ext cx="10662" cy="29218"/>
            </a:xfrm>
            <a:custGeom>
              <a:avLst/>
              <a:gdLst/>
              <a:ahLst/>
              <a:cxnLst/>
              <a:rect l="l" t="t" r="r" b="b"/>
              <a:pathLst>
                <a:path w="335" h="918" extrusionOk="0">
                  <a:moveTo>
                    <a:pt x="167" y="0"/>
                  </a:moveTo>
                  <a:cubicBezTo>
                    <a:pt x="72" y="0"/>
                    <a:pt x="1" y="72"/>
                    <a:pt x="1" y="167"/>
                  </a:cubicBezTo>
                  <a:lnTo>
                    <a:pt x="1" y="762"/>
                  </a:lnTo>
                  <a:cubicBezTo>
                    <a:pt x="1" y="846"/>
                    <a:pt x="72" y="917"/>
                    <a:pt x="167" y="917"/>
                  </a:cubicBezTo>
                  <a:cubicBezTo>
                    <a:pt x="275" y="917"/>
                    <a:pt x="334" y="846"/>
                    <a:pt x="334" y="762"/>
                  </a:cubicBezTo>
                  <a:lnTo>
                    <a:pt x="334" y="167"/>
                  </a:lnTo>
                  <a:cubicBezTo>
                    <a:pt x="334" y="72"/>
                    <a:pt x="263"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154;p71">
              <a:extLst>
                <a:ext uri="{FF2B5EF4-FFF2-40B4-BE49-F238E27FC236}">
                  <a16:creationId xmlns:a16="http://schemas.microsoft.com/office/drawing/2014/main" id="{9AC07A96-A9F8-6A46-94C2-1B4123B43C0B}"/>
                </a:ext>
              </a:extLst>
            </p:cNvPr>
            <p:cNvSpPr/>
            <p:nvPr/>
          </p:nvSpPr>
          <p:spPr>
            <a:xfrm>
              <a:off x="4109419" y="2096034"/>
              <a:ext cx="21261" cy="26862"/>
            </a:xfrm>
            <a:custGeom>
              <a:avLst/>
              <a:gdLst/>
              <a:ahLst/>
              <a:cxnLst/>
              <a:rect l="l" t="t" r="r" b="b"/>
              <a:pathLst>
                <a:path w="668" h="844" extrusionOk="0">
                  <a:moveTo>
                    <a:pt x="183" y="0"/>
                  </a:moveTo>
                  <a:cubicBezTo>
                    <a:pt x="156" y="0"/>
                    <a:pt x="130" y="7"/>
                    <a:pt x="108" y="22"/>
                  </a:cubicBezTo>
                  <a:cubicBezTo>
                    <a:pt x="36" y="70"/>
                    <a:pt x="1" y="177"/>
                    <a:pt x="48" y="248"/>
                  </a:cubicBezTo>
                  <a:lnTo>
                    <a:pt x="346" y="772"/>
                  </a:lnTo>
                  <a:cubicBezTo>
                    <a:pt x="393" y="808"/>
                    <a:pt x="429" y="844"/>
                    <a:pt x="489" y="844"/>
                  </a:cubicBezTo>
                  <a:cubicBezTo>
                    <a:pt x="524" y="844"/>
                    <a:pt x="548" y="844"/>
                    <a:pt x="572" y="832"/>
                  </a:cubicBezTo>
                  <a:cubicBezTo>
                    <a:pt x="643" y="784"/>
                    <a:pt x="667" y="677"/>
                    <a:pt x="632" y="605"/>
                  </a:cubicBezTo>
                  <a:lnTo>
                    <a:pt x="334" y="82"/>
                  </a:lnTo>
                  <a:cubicBezTo>
                    <a:pt x="301" y="33"/>
                    <a:pt x="241" y="0"/>
                    <a:pt x="1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155;p71">
              <a:extLst>
                <a:ext uri="{FF2B5EF4-FFF2-40B4-BE49-F238E27FC236}">
                  <a16:creationId xmlns:a16="http://schemas.microsoft.com/office/drawing/2014/main" id="{1C340D74-0C17-7D4B-866A-40FD09936376}"/>
                </a:ext>
              </a:extLst>
            </p:cNvPr>
            <p:cNvSpPr/>
            <p:nvPr/>
          </p:nvSpPr>
          <p:spPr>
            <a:xfrm>
              <a:off x="4074950" y="2130121"/>
              <a:ext cx="28454" cy="19669"/>
            </a:xfrm>
            <a:custGeom>
              <a:avLst/>
              <a:gdLst/>
              <a:ahLst/>
              <a:cxnLst/>
              <a:rect l="l" t="t" r="r" b="b"/>
              <a:pathLst>
                <a:path w="894" h="618" extrusionOk="0">
                  <a:moveTo>
                    <a:pt x="188" y="1"/>
                  </a:moveTo>
                  <a:cubicBezTo>
                    <a:pt x="130" y="1"/>
                    <a:pt x="72" y="33"/>
                    <a:pt x="48" y="82"/>
                  </a:cubicBezTo>
                  <a:cubicBezTo>
                    <a:pt x="0" y="154"/>
                    <a:pt x="24" y="261"/>
                    <a:pt x="107" y="308"/>
                  </a:cubicBezTo>
                  <a:lnTo>
                    <a:pt x="619" y="606"/>
                  </a:lnTo>
                  <a:cubicBezTo>
                    <a:pt x="655" y="618"/>
                    <a:pt x="679" y="618"/>
                    <a:pt x="703" y="618"/>
                  </a:cubicBezTo>
                  <a:cubicBezTo>
                    <a:pt x="762" y="618"/>
                    <a:pt x="798" y="594"/>
                    <a:pt x="834" y="546"/>
                  </a:cubicBezTo>
                  <a:cubicBezTo>
                    <a:pt x="893" y="475"/>
                    <a:pt x="881" y="368"/>
                    <a:pt x="786" y="320"/>
                  </a:cubicBezTo>
                  <a:lnTo>
                    <a:pt x="262" y="23"/>
                  </a:lnTo>
                  <a:cubicBezTo>
                    <a:pt x="240" y="8"/>
                    <a:pt x="214" y="1"/>
                    <a:pt x="1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156;p71">
              <a:extLst>
                <a:ext uri="{FF2B5EF4-FFF2-40B4-BE49-F238E27FC236}">
                  <a16:creationId xmlns:a16="http://schemas.microsoft.com/office/drawing/2014/main" id="{3DF15B0D-4CB5-464E-AE50-5AE8F6A94D3D}"/>
                </a:ext>
              </a:extLst>
            </p:cNvPr>
            <p:cNvSpPr/>
            <p:nvPr/>
          </p:nvSpPr>
          <p:spPr>
            <a:xfrm>
              <a:off x="4063555" y="2177067"/>
              <a:ext cx="29218" cy="10630"/>
            </a:xfrm>
            <a:custGeom>
              <a:avLst/>
              <a:gdLst/>
              <a:ahLst/>
              <a:cxnLst/>
              <a:rect l="l" t="t" r="r" b="b"/>
              <a:pathLst>
                <a:path w="918" h="334" extrusionOk="0">
                  <a:moveTo>
                    <a:pt x="168" y="0"/>
                  </a:moveTo>
                  <a:cubicBezTo>
                    <a:pt x="72" y="0"/>
                    <a:pt x="1" y="83"/>
                    <a:pt x="1" y="167"/>
                  </a:cubicBezTo>
                  <a:cubicBezTo>
                    <a:pt x="1" y="262"/>
                    <a:pt x="72" y="334"/>
                    <a:pt x="168" y="334"/>
                  </a:cubicBezTo>
                  <a:lnTo>
                    <a:pt x="763" y="334"/>
                  </a:lnTo>
                  <a:cubicBezTo>
                    <a:pt x="846" y="334"/>
                    <a:pt x="918" y="262"/>
                    <a:pt x="918" y="167"/>
                  </a:cubicBezTo>
                  <a:cubicBezTo>
                    <a:pt x="918" y="83"/>
                    <a:pt x="846" y="0"/>
                    <a:pt x="7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157;p71">
              <a:extLst>
                <a:ext uri="{FF2B5EF4-FFF2-40B4-BE49-F238E27FC236}">
                  <a16:creationId xmlns:a16="http://schemas.microsoft.com/office/drawing/2014/main" id="{6777BA14-3838-364B-8A45-8A80F5476F31}"/>
                </a:ext>
              </a:extLst>
            </p:cNvPr>
            <p:cNvSpPr/>
            <p:nvPr/>
          </p:nvSpPr>
          <p:spPr>
            <a:xfrm>
              <a:off x="4073804" y="2215005"/>
              <a:ext cx="29600" cy="20051"/>
            </a:xfrm>
            <a:custGeom>
              <a:avLst/>
              <a:gdLst/>
              <a:ahLst/>
              <a:cxnLst/>
              <a:rect l="l" t="t" r="r" b="b"/>
              <a:pathLst>
                <a:path w="930" h="630" extrusionOk="0">
                  <a:moveTo>
                    <a:pt x="735" y="1"/>
                  </a:moveTo>
                  <a:cubicBezTo>
                    <a:pt x="709" y="1"/>
                    <a:pt x="681" y="8"/>
                    <a:pt x="655" y="23"/>
                  </a:cubicBezTo>
                  <a:lnTo>
                    <a:pt x="143" y="320"/>
                  </a:lnTo>
                  <a:cubicBezTo>
                    <a:pt x="0" y="404"/>
                    <a:pt x="60" y="630"/>
                    <a:pt x="227" y="630"/>
                  </a:cubicBezTo>
                  <a:cubicBezTo>
                    <a:pt x="298" y="630"/>
                    <a:pt x="298" y="606"/>
                    <a:pt x="822" y="308"/>
                  </a:cubicBezTo>
                  <a:cubicBezTo>
                    <a:pt x="893" y="261"/>
                    <a:pt x="929" y="154"/>
                    <a:pt x="881" y="82"/>
                  </a:cubicBezTo>
                  <a:cubicBezTo>
                    <a:pt x="849" y="33"/>
                    <a:pt x="794" y="1"/>
                    <a:pt x="7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158;p71">
              <a:extLst>
                <a:ext uri="{FF2B5EF4-FFF2-40B4-BE49-F238E27FC236}">
                  <a16:creationId xmlns:a16="http://schemas.microsoft.com/office/drawing/2014/main" id="{8864348A-2D81-1A47-946E-6534F92BE064}"/>
                </a:ext>
              </a:extLst>
            </p:cNvPr>
            <p:cNvSpPr/>
            <p:nvPr/>
          </p:nvSpPr>
          <p:spPr>
            <a:xfrm>
              <a:off x="4109419" y="2242472"/>
              <a:ext cx="21261" cy="26703"/>
            </a:xfrm>
            <a:custGeom>
              <a:avLst/>
              <a:gdLst/>
              <a:ahLst/>
              <a:cxnLst/>
              <a:rect l="l" t="t" r="r" b="b"/>
              <a:pathLst>
                <a:path w="668" h="839" extrusionOk="0">
                  <a:moveTo>
                    <a:pt x="496" y="0"/>
                  </a:moveTo>
                  <a:cubicBezTo>
                    <a:pt x="441" y="0"/>
                    <a:pt x="391" y="27"/>
                    <a:pt x="358" y="76"/>
                  </a:cubicBezTo>
                  <a:lnTo>
                    <a:pt x="60" y="600"/>
                  </a:lnTo>
                  <a:cubicBezTo>
                    <a:pt x="1" y="707"/>
                    <a:pt x="72" y="838"/>
                    <a:pt x="191" y="838"/>
                  </a:cubicBezTo>
                  <a:cubicBezTo>
                    <a:pt x="251" y="838"/>
                    <a:pt x="298" y="815"/>
                    <a:pt x="334" y="767"/>
                  </a:cubicBezTo>
                  <a:lnTo>
                    <a:pt x="632" y="243"/>
                  </a:lnTo>
                  <a:cubicBezTo>
                    <a:pt x="667" y="172"/>
                    <a:pt x="643" y="64"/>
                    <a:pt x="572" y="17"/>
                  </a:cubicBezTo>
                  <a:cubicBezTo>
                    <a:pt x="546" y="6"/>
                    <a:pt x="520" y="0"/>
                    <a:pt x="4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159;p71">
              <a:extLst>
                <a:ext uri="{FF2B5EF4-FFF2-40B4-BE49-F238E27FC236}">
                  <a16:creationId xmlns:a16="http://schemas.microsoft.com/office/drawing/2014/main" id="{B8FC3CF7-02C6-A447-8938-484220FBEC7C}"/>
                </a:ext>
              </a:extLst>
            </p:cNvPr>
            <p:cNvSpPr/>
            <p:nvPr/>
          </p:nvSpPr>
          <p:spPr>
            <a:xfrm>
              <a:off x="4157924" y="2252466"/>
              <a:ext cx="10248" cy="29600"/>
            </a:xfrm>
            <a:custGeom>
              <a:avLst/>
              <a:gdLst/>
              <a:ahLst/>
              <a:cxnLst/>
              <a:rect l="l" t="t" r="r" b="b"/>
              <a:pathLst>
                <a:path w="322" h="930" extrusionOk="0">
                  <a:moveTo>
                    <a:pt x="155" y="0"/>
                  </a:moveTo>
                  <a:cubicBezTo>
                    <a:pt x="72" y="0"/>
                    <a:pt x="1" y="84"/>
                    <a:pt x="1" y="167"/>
                  </a:cubicBezTo>
                  <a:lnTo>
                    <a:pt x="1" y="762"/>
                  </a:lnTo>
                  <a:cubicBezTo>
                    <a:pt x="1" y="858"/>
                    <a:pt x="72" y="929"/>
                    <a:pt x="155" y="929"/>
                  </a:cubicBezTo>
                  <a:cubicBezTo>
                    <a:pt x="251" y="929"/>
                    <a:pt x="322" y="858"/>
                    <a:pt x="322" y="762"/>
                  </a:cubicBezTo>
                  <a:lnTo>
                    <a:pt x="322" y="167"/>
                  </a:lnTo>
                  <a:cubicBezTo>
                    <a:pt x="322" y="84"/>
                    <a:pt x="251"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160;p71">
              <a:extLst>
                <a:ext uri="{FF2B5EF4-FFF2-40B4-BE49-F238E27FC236}">
                  <a16:creationId xmlns:a16="http://schemas.microsoft.com/office/drawing/2014/main" id="{25FA7171-AD02-A44F-834A-814A73DB7AEC}"/>
                </a:ext>
              </a:extLst>
            </p:cNvPr>
            <p:cNvSpPr/>
            <p:nvPr/>
          </p:nvSpPr>
          <p:spPr>
            <a:xfrm>
              <a:off x="4194685" y="2242472"/>
              <a:ext cx="21261" cy="27022"/>
            </a:xfrm>
            <a:custGeom>
              <a:avLst/>
              <a:gdLst/>
              <a:ahLst/>
              <a:cxnLst/>
              <a:rect l="l" t="t" r="r" b="b"/>
              <a:pathLst>
                <a:path w="668" h="849" extrusionOk="0">
                  <a:moveTo>
                    <a:pt x="181" y="0"/>
                  </a:moveTo>
                  <a:cubicBezTo>
                    <a:pt x="155" y="0"/>
                    <a:pt x="130" y="6"/>
                    <a:pt x="108" y="17"/>
                  </a:cubicBezTo>
                  <a:cubicBezTo>
                    <a:pt x="36" y="64"/>
                    <a:pt x="0" y="172"/>
                    <a:pt x="48" y="243"/>
                  </a:cubicBezTo>
                  <a:lnTo>
                    <a:pt x="346" y="767"/>
                  </a:lnTo>
                  <a:cubicBezTo>
                    <a:pt x="378" y="816"/>
                    <a:pt x="428" y="848"/>
                    <a:pt x="487" y="848"/>
                  </a:cubicBezTo>
                  <a:cubicBezTo>
                    <a:pt x="513" y="848"/>
                    <a:pt x="542" y="841"/>
                    <a:pt x="572" y="826"/>
                  </a:cubicBezTo>
                  <a:cubicBezTo>
                    <a:pt x="643" y="779"/>
                    <a:pt x="667" y="672"/>
                    <a:pt x="631" y="600"/>
                  </a:cubicBezTo>
                  <a:lnTo>
                    <a:pt x="334" y="76"/>
                  </a:lnTo>
                  <a:cubicBezTo>
                    <a:pt x="301" y="27"/>
                    <a:pt x="240" y="0"/>
                    <a:pt x="1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161;p71">
              <a:extLst>
                <a:ext uri="{FF2B5EF4-FFF2-40B4-BE49-F238E27FC236}">
                  <a16:creationId xmlns:a16="http://schemas.microsoft.com/office/drawing/2014/main" id="{12347823-822E-1E48-8457-73F3247280A5}"/>
                </a:ext>
              </a:extLst>
            </p:cNvPr>
            <p:cNvSpPr/>
            <p:nvPr/>
          </p:nvSpPr>
          <p:spPr>
            <a:xfrm>
              <a:off x="4222343" y="2215387"/>
              <a:ext cx="27690" cy="19669"/>
            </a:xfrm>
            <a:custGeom>
              <a:avLst/>
              <a:gdLst/>
              <a:ahLst/>
              <a:cxnLst/>
              <a:rect l="l" t="t" r="r" b="b"/>
              <a:pathLst>
                <a:path w="870" h="618" extrusionOk="0">
                  <a:moveTo>
                    <a:pt x="176" y="1"/>
                  </a:moveTo>
                  <a:cubicBezTo>
                    <a:pt x="118" y="1"/>
                    <a:pt x="57" y="33"/>
                    <a:pt x="24" y="82"/>
                  </a:cubicBezTo>
                  <a:cubicBezTo>
                    <a:pt x="1" y="142"/>
                    <a:pt x="13" y="249"/>
                    <a:pt x="96" y="296"/>
                  </a:cubicBezTo>
                  <a:cubicBezTo>
                    <a:pt x="632" y="594"/>
                    <a:pt x="620" y="618"/>
                    <a:pt x="691" y="618"/>
                  </a:cubicBezTo>
                  <a:cubicBezTo>
                    <a:pt x="751" y="618"/>
                    <a:pt x="798" y="594"/>
                    <a:pt x="834" y="546"/>
                  </a:cubicBezTo>
                  <a:cubicBezTo>
                    <a:pt x="870" y="475"/>
                    <a:pt x="846" y="368"/>
                    <a:pt x="775" y="320"/>
                  </a:cubicBezTo>
                  <a:lnTo>
                    <a:pt x="251" y="22"/>
                  </a:lnTo>
                  <a:cubicBezTo>
                    <a:pt x="228" y="8"/>
                    <a:pt x="202" y="1"/>
                    <a:pt x="1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162;p71">
              <a:extLst>
                <a:ext uri="{FF2B5EF4-FFF2-40B4-BE49-F238E27FC236}">
                  <a16:creationId xmlns:a16="http://schemas.microsoft.com/office/drawing/2014/main" id="{DCF575D5-6AE8-774F-86F6-E069F9983D47}"/>
                </a:ext>
              </a:extLst>
            </p:cNvPr>
            <p:cNvSpPr/>
            <p:nvPr/>
          </p:nvSpPr>
          <p:spPr>
            <a:xfrm>
              <a:off x="4232941" y="2177067"/>
              <a:ext cx="29600" cy="10630"/>
            </a:xfrm>
            <a:custGeom>
              <a:avLst/>
              <a:gdLst/>
              <a:ahLst/>
              <a:cxnLst/>
              <a:rect l="l" t="t" r="r" b="b"/>
              <a:pathLst>
                <a:path w="930" h="334" extrusionOk="0">
                  <a:moveTo>
                    <a:pt x="168" y="0"/>
                  </a:moveTo>
                  <a:cubicBezTo>
                    <a:pt x="72" y="0"/>
                    <a:pt x="1" y="83"/>
                    <a:pt x="1" y="167"/>
                  </a:cubicBezTo>
                  <a:cubicBezTo>
                    <a:pt x="1" y="262"/>
                    <a:pt x="72" y="334"/>
                    <a:pt x="168" y="334"/>
                  </a:cubicBezTo>
                  <a:lnTo>
                    <a:pt x="763" y="334"/>
                  </a:lnTo>
                  <a:cubicBezTo>
                    <a:pt x="858" y="334"/>
                    <a:pt x="930" y="262"/>
                    <a:pt x="930" y="167"/>
                  </a:cubicBezTo>
                  <a:cubicBezTo>
                    <a:pt x="930" y="83"/>
                    <a:pt x="858" y="0"/>
                    <a:pt x="7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163;p71">
              <a:extLst>
                <a:ext uri="{FF2B5EF4-FFF2-40B4-BE49-F238E27FC236}">
                  <a16:creationId xmlns:a16="http://schemas.microsoft.com/office/drawing/2014/main" id="{70E70768-1EC6-7142-8B1E-D9FFE51245B8}"/>
                </a:ext>
              </a:extLst>
            </p:cNvPr>
            <p:cNvSpPr/>
            <p:nvPr/>
          </p:nvSpPr>
          <p:spPr>
            <a:xfrm>
              <a:off x="4221579" y="2130694"/>
              <a:ext cx="28454" cy="19478"/>
            </a:xfrm>
            <a:custGeom>
              <a:avLst/>
              <a:gdLst/>
              <a:ahLst/>
              <a:cxnLst/>
              <a:rect l="l" t="t" r="r" b="b"/>
              <a:pathLst>
                <a:path w="894" h="612" extrusionOk="0">
                  <a:moveTo>
                    <a:pt x="706" y="0"/>
                  </a:moveTo>
                  <a:cubicBezTo>
                    <a:pt x="679" y="0"/>
                    <a:pt x="654" y="5"/>
                    <a:pt x="632" y="16"/>
                  </a:cubicBezTo>
                  <a:lnTo>
                    <a:pt x="108" y="314"/>
                  </a:lnTo>
                  <a:cubicBezTo>
                    <a:pt x="37" y="362"/>
                    <a:pt x="1" y="469"/>
                    <a:pt x="48" y="540"/>
                  </a:cubicBezTo>
                  <a:cubicBezTo>
                    <a:pt x="96" y="588"/>
                    <a:pt x="144" y="612"/>
                    <a:pt x="203" y="612"/>
                  </a:cubicBezTo>
                  <a:cubicBezTo>
                    <a:pt x="227" y="612"/>
                    <a:pt x="263" y="612"/>
                    <a:pt x="275" y="600"/>
                  </a:cubicBezTo>
                  <a:lnTo>
                    <a:pt x="799" y="302"/>
                  </a:lnTo>
                  <a:cubicBezTo>
                    <a:pt x="870" y="255"/>
                    <a:pt x="894" y="159"/>
                    <a:pt x="858" y="76"/>
                  </a:cubicBezTo>
                  <a:cubicBezTo>
                    <a:pt x="825" y="27"/>
                    <a:pt x="764" y="0"/>
                    <a:pt x="7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164;p71">
              <a:extLst>
                <a:ext uri="{FF2B5EF4-FFF2-40B4-BE49-F238E27FC236}">
                  <a16:creationId xmlns:a16="http://schemas.microsoft.com/office/drawing/2014/main" id="{57E72145-2126-4449-89A9-B68A53692259}"/>
                </a:ext>
              </a:extLst>
            </p:cNvPr>
            <p:cNvSpPr/>
            <p:nvPr/>
          </p:nvSpPr>
          <p:spPr>
            <a:xfrm>
              <a:off x="4194685" y="2095652"/>
              <a:ext cx="20879" cy="26862"/>
            </a:xfrm>
            <a:custGeom>
              <a:avLst/>
              <a:gdLst/>
              <a:ahLst/>
              <a:cxnLst/>
              <a:rect l="l" t="t" r="r" b="b"/>
              <a:pathLst>
                <a:path w="656" h="844" extrusionOk="0">
                  <a:moveTo>
                    <a:pt x="479" y="0"/>
                  </a:moveTo>
                  <a:cubicBezTo>
                    <a:pt x="428" y="0"/>
                    <a:pt x="378" y="33"/>
                    <a:pt x="346" y="82"/>
                  </a:cubicBezTo>
                  <a:lnTo>
                    <a:pt x="48" y="606"/>
                  </a:lnTo>
                  <a:cubicBezTo>
                    <a:pt x="0" y="677"/>
                    <a:pt x="36" y="784"/>
                    <a:pt x="108" y="820"/>
                  </a:cubicBezTo>
                  <a:cubicBezTo>
                    <a:pt x="131" y="844"/>
                    <a:pt x="167" y="844"/>
                    <a:pt x="179" y="844"/>
                  </a:cubicBezTo>
                  <a:cubicBezTo>
                    <a:pt x="239" y="844"/>
                    <a:pt x="286" y="808"/>
                    <a:pt x="310" y="760"/>
                  </a:cubicBezTo>
                  <a:lnTo>
                    <a:pt x="608" y="248"/>
                  </a:lnTo>
                  <a:cubicBezTo>
                    <a:pt x="655" y="165"/>
                    <a:pt x="631" y="70"/>
                    <a:pt x="548" y="22"/>
                  </a:cubicBezTo>
                  <a:cubicBezTo>
                    <a:pt x="526" y="7"/>
                    <a:pt x="502" y="0"/>
                    <a:pt x="4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2" name="Google Shape;372;p33"/>
          <p:cNvSpPr txBox="1">
            <a:spLocks noGrp="1"/>
          </p:cNvSpPr>
          <p:nvPr>
            <p:ph type="subTitle" idx="2"/>
          </p:nvPr>
        </p:nvSpPr>
        <p:spPr>
          <a:xfrm>
            <a:off x="4219710" y="3517722"/>
            <a:ext cx="3686077" cy="1018800"/>
          </a:xfrm>
          <a:prstGeom prst="rect">
            <a:avLst/>
          </a:prstGeom>
          <a:solidFill>
            <a:schemeClr val="bg1"/>
          </a:solidFill>
        </p:spPr>
        <p:txBody>
          <a:bodyPr spcFirstLastPara="1" wrap="square" lIns="91425" tIns="91425" rIns="91425" bIns="91425" anchor="t" anchorCtr="0">
            <a:noAutofit/>
          </a:bodyPr>
          <a:lstStyle/>
          <a:p>
            <a:pPr marL="139700" lvl="0" indent="0" rtl="0">
              <a:spcBef>
                <a:spcPts val="0"/>
              </a:spcBef>
              <a:spcAft>
                <a:spcPts val="0"/>
              </a:spcAft>
              <a:buSzPts val="1400"/>
            </a:pPr>
            <a:r>
              <a:rPr lang="en-US" sz="1600" b="1" dirty="0">
                <a:solidFill>
                  <a:schemeClr val="accent6">
                    <a:lumMod val="50000"/>
                  </a:schemeClr>
                </a:solidFill>
              </a:rPr>
              <a:t>Mean Absolute Error (MAE)</a:t>
            </a:r>
            <a:r>
              <a:rPr lang="en-US" sz="1600" dirty="0">
                <a:solidFill>
                  <a:schemeClr val="accent6">
                    <a:lumMod val="50000"/>
                  </a:schemeClr>
                </a:solidFill>
              </a:rPr>
              <a:t>,</a:t>
            </a:r>
          </a:p>
          <a:p>
            <a:pPr marL="139700" lvl="0" indent="0">
              <a:buSzPts val="1400"/>
            </a:pPr>
            <a:r>
              <a:rPr lang="en-US" sz="1600" dirty="0">
                <a:solidFill>
                  <a:schemeClr val="accent6">
                    <a:lumMod val="50000"/>
                  </a:schemeClr>
                </a:solidFill>
              </a:rPr>
              <a:t>RMSE, MSE, R</a:t>
            </a:r>
            <a:r>
              <a:rPr lang="en-US" sz="1600" baseline="30000" dirty="0">
                <a:solidFill>
                  <a:schemeClr val="accent6">
                    <a:lumMod val="50000"/>
                  </a:schemeClr>
                </a:solidFill>
              </a:rPr>
              <a:t>2</a:t>
            </a:r>
            <a:endParaRPr lang="en-US" sz="1600" b="1" dirty="0">
              <a:solidFill>
                <a:schemeClr val="accent6">
                  <a:lumMod val="50000"/>
                </a:schemeClr>
              </a:solidFill>
            </a:endParaRPr>
          </a:p>
          <a:p>
            <a:pPr marL="139700" lvl="0" indent="0" rtl="0">
              <a:spcBef>
                <a:spcPts val="0"/>
              </a:spcBef>
              <a:spcAft>
                <a:spcPts val="0"/>
              </a:spcAft>
              <a:buSzPts val="1400"/>
            </a:pPr>
            <a:r>
              <a:rPr lang="en-US" sz="1600" dirty="0">
                <a:solidFill>
                  <a:schemeClr val="accent6">
                    <a:lumMod val="50000"/>
                  </a:schemeClr>
                </a:solidFill>
              </a:rPr>
              <a:t>to minimize error of price prediction</a:t>
            </a:r>
          </a:p>
        </p:txBody>
      </p:sp>
      <p:sp>
        <p:nvSpPr>
          <p:cNvPr id="373" name="Google Shape;373;p33"/>
          <p:cNvSpPr txBox="1">
            <a:spLocks noGrp="1"/>
          </p:cNvSpPr>
          <p:nvPr>
            <p:ph type="subTitle" idx="1"/>
          </p:nvPr>
        </p:nvSpPr>
        <p:spPr>
          <a:xfrm>
            <a:off x="4918213" y="3206902"/>
            <a:ext cx="2349000" cy="359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2400" dirty="0">
                <a:solidFill>
                  <a:schemeClr val="accent6">
                    <a:lumMod val="50000"/>
                  </a:schemeClr>
                </a:solidFill>
              </a:rPr>
              <a:t>Performance Measures</a:t>
            </a:r>
            <a:endParaRPr sz="2400" dirty="0">
              <a:solidFill>
                <a:schemeClr val="accent6">
                  <a:lumMod val="50000"/>
                </a:schemeClr>
              </a:solidFill>
            </a:endParaRPr>
          </a:p>
        </p:txBody>
      </p:sp>
      <p:sp>
        <p:nvSpPr>
          <p:cNvPr id="374" name="Google Shape;374;p33"/>
          <p:cNvSpPr txBox="1">
            <a:spLocks noGrp="1"/>
          </p:cNvSpPr>
          <p:nvPr>
            <p:ph type="subTitle" idx="3"/>
          </p:nvPr>
        </p:nvSpPr>
        <p:spPr>
          <a:xfrm>
            <a:off x="1290508" y="3137723"/>
            <a:ext cx="2801149" cy="428579"/>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2400" dirty="0">
                <a:solidFill>
                  <a:schemeClr val="accent6">
                    <a:lumMod val="50000"/>
                  </a:schemeClr>
                </a:solidFill>
              </a:rPr>
              <a:t>Machine Learning Technique</a:t>
            </a:r>
            <a:endParaRPr sz="2400" dirty="0">
              <a:solidFill>
                <a:schemeClr val="accent6">
                  <a:lumMod val="50000"/>
                </a:schemeClr>
              </a:solidFill>
            </a:endParaRPr>
          </a:p>
        </p:txBody>
      </p:sp>
      <p:sp>
        <p:nvSpPr>
          <p:cNvPr id="375" name="Google Shape;375;p33"/>
          <p:cNvSpPr txBox="1">
            <a:spLocks noGrp="1"/>
          </p:cNvSpPr>
          <p:nvPr>
            <p:ph type="subTitle" idx="4"/>
          </p:nvPr>
        </p:nvSpPr>
        <p:spPr>
          <a:xfrm>
            <a:off x="855491" y="3517722"/>
            <a:ext cx="3013124" cy="853310"/>
          </a:xfrm>
          <a:prstGeom prst="rect">
            <a:avLst/>
          </a:prstGeom>
          <a:solidFill>
            <a:schemeClr val="bg1"/>
          </a:solidFill>
        </p:spPr>
        <p:txBody>
          <a:bodyPr spcFirstLastPara="1" wrap="square" lIns="91425" tIns="91425" rIns="91425" bIns="91425" anchor="t" anchorCtr="0">
            <a:noAutofit/>
          </a:bodyPr>
          <a:lstStyle/>
          <a:p>
            <a:pPr marL="139700" lvl="0" indent="0" rtl="0">
              <a:spcBef>
                <a:spcPts val="0"/>
              </a:spcBef>
              <a:spcAft>
                <a:spcPts val="0"/>
              </a:spcAft>
              <a:buSzPts val="1400"/>
            </a:pPr>
            <a:r>
              <a:rPr lang="en-US" sz="1600" b="1" dirty="0">
                <a:solidFill>
                  <a:schemeClr val="accent6">
                    <a:lumMod val="50000"/>
                  </a:schemeClr>
                </a:solidFill>
              </a:rPr>
              <a:t>Supervised learning (regression) </a:t>
            </a:r>
          </a:p>
          <a:p>
            <a:pPr marL="139700" lvl="0" indent="0" rtl="0">
              <a:spcBef>
                <a:spcPts val="0"/>
              </a:spcBef>
              <a:spcAft>
                <a:spcPts val="0"/>
              </a:spcAft>
              <a:buSzPts val="1400"/>
            </a:pPr>
            <a:r>
              <a:rPr lang="en-US" sz="1600" dirty="0">
                <a:solidFill>
                  <a:schemeClr val="accent6">
                    <a:lumMod val="50000"/>
                  </a:schemeClr>
                </a:solidFill>
              </a:rPr>
              <a:t>to predict property price</a:t>
            </a:r>
          </a:p>
        </p:txBody>
      </p:sp>
      <p:sp>
        <p:nvSpPr>
          <p:cNvPr id="19" name="Google Shape;10345;p79">
            <a:extLst>
              <a:ext uri="{FF2B5EF4-FFF2-40B4-BE49-F238E27FC236}">
                <a16:creationId xmlns:a16="http://schemas.microsoft.com/office/drawing/2014/main" id="{19B8D952-DA0D-4DAD-9EB4-D79DD0C3F241}"/>
              </a:ext>
            </a:extLst>
          </p:cNvPr>
          <p:cNvSpPr/>
          <p:nvPr/>
        </p:nvSpPr>
        <p:spPr>
          <a:xfrm>
            <a:off x="1838114" y="1229584"/>
            <a:ext cx="1289379" cy="1289379"/>
          </a:xfrm>
          <a:custGeom>
            <a:avLst/>
            <a:gdLst/>
            <a:ahLst/>
            <a:cxnLst/>
            <a:rect l="l" t="t" r="r" b="b"/>
            <a:pathLst>
              <a:path w="11014" h="11014" extrusionOk="0">
                <a:moveTo>
                  <a:pt x="3739" y="358"/>
                </a:moveTo>
                <a:cubicBezTo>
                  <a:pt x="4048" y="358"/>
                  <a:pt x="4298" y="608"/>
                  <a:pt x="4298" y="917"/>
                </a:cubicBezTo>
                <a:cubicBezTo>
                  <a:pt x="4298" y="1131"/>
                  <a:pt x="4203" y="1310"/>
                  <a:pt x="4024" y="1405"/>
                </a:cubicBezTo>
                <a:cubicBezTo>
                  <a:pt x="3953" y="1441"/>
                  <a:pt x="3929" y="1501"/>
                  <a:pt x="3929" y="1560"/>
                </a:cubicBezTo>
                <a:lnTo>
                  <a:pt x="3929" y="1965"/>
                </a:lnTo>
                <a:cubicBezTo>
                  <a:pt x="3929" y="2048"/>
                  <a:pt x="4001" y="2143"/>
                  <a:pt x="4108" y="2143"/>
                </a:cubicBezTo>
                <a:lnTo>
                  <a:pt x="5334" y="2143"/>
                </a:lnTo>
                <a:lnTo>
                  <a:pt x="5334" y="3358"/>
                </a:lnTo>
                <a:cubicBezTo>
                  <a:pt x="5334" y="3453"/>
                  <a:pt x="5406" y="3536"/>
                  <a:pt x="5513" y="3536"/>
                </a:cubicBezTo>
                <a:lnTo>
                  <a:pt x="5906" y="3536"/>
                </a:lnTo>
                <a:cubicBezTo>
                  <a:pt x="5965" y="3536"/>
                  <a:pt x="6025" y="3513"/>
                  <a:pt x="6060" y="3453"/>
                </a:cubicBezTo>
                <a:cubicBezTo>
                  <a:pt x="6168" y="3275"/>
                  <a:pt x="6358" y="3167"/>
                  <a:pt x="6549" y="3167"/>
                </a:cubicBezTo>
                <a:cubicBezTo>
                  <a:pt x="6858" y="3167"/>
                  <a:pt x="7120" y="3417"/>
                  <a:pt x="7120" y="3727"/>
                </a:cubicBezTo>
                <a:cubicBezTo>
                  <a:pt x="7120" y="4048"/>
                  <a:pt x="6858" y="4298"/>
                  <a:pt x="6549" y="4298"/>
                </a:cubicBezTo>
                <a:cubicBezTo>
                  <a:pt x="6346" y="4298"/>
                  <a:pt x="6168" y="4191"/>
                  <a:pt x="6060" y="4013"/>
                </a:cubicBezTo>
                <a:cubicBezTo>
                  <a:pt x="6025" y="3953"/>
                  <a:pt x="5965" y="3929"/>
                  <a:pt x="5906" y="3929"/>
                </a:cubicBezTo>
                <a:lnTo>
                  <a:pt x="5513" y="3929"/>
                </a:lnTo>
                <a:cubicBezTo>
                  <a:pt x="5417" y="3929"/>
                  <a:pt x="5334" y="4001"/>
                  <a:pt x="5334" y="4108"/>
                </a:cubicBezTo>
                <a:lnTo>
                  <a:pt x="5334" y="5322"/>
                </a:lnTo>
                <a:lnTo>
                  <a:pt x="4286" y="5322"/>
                </a:lnTo>
                <a:lnTo>
                  <a:pt x="4286" y="5191"/>
                </a:lnTo>
                <a:cubicBezTo>
                  <a:pt x="4513" y="5013"/>
                  <a:pt x="4655" y="4739"/>
                  <a:pt x="4655" y="4465"/>
                </a:cubicBezTo>
                <a:cubicBezTo>
                  <a:pt x="4655" y="3953"/>
                  <a:pt x="4239" y="3536"/>
                  <a:pt x="3739" y="3536"/>
                </a:cubicBezTo>
                <a:cubicBezTo>
                  <a:pt x="3227" y="3536"/>
                  <a:pt x="2810" y="3953"/>
                  <a:pt x="2810" y="4465"/>
                </a:cubicBezTo>
                <a:cubicBezTo>
                  <a:pt x="2810" y="4739"/>
                  <a:pt x="2953" y="5025"/>
                  <a:pt x="3191" y="5191"/>
                </a:cubicBezTo>
                <a:lnTo>
                  <a:pt x="3191" y="5322"/>
                </a:lnTo>
                <a:lnTo>
                  <a:pt x="2143" y="5322"/>
                </a:lnTo>
                <a:lnTo>
                  <a:pt x="2143" y="2143"/>
                </a:lnTo>
                <a:lnTo>
                  <a:pt x="3370" y="2143"/>
                </a:lnTo>
                <a:cubicBezTo>
                  <a:pt x="3453" y="2143"/>
                  <a:pt x="3548" y="2060"/>
                  <a:pt x="3548" y="1965"/>
                </a:cubicBezTo>
                <a:lnTo>
                  <a:pt x="3548" y="1560"/>
                </a:lnTo>
                <a:cubicBezTo>
                  <a:pt x="3548" y="1501"/>
                  <a:pt x="3512" y="1441"/>
                  <a:pt x="3453" y="1405"/>
                </a:cubicBezTo>
                <a:cubicBezTo>
                  <a:pt x="3274" y="1298"/>
                  <a:pt x="3167" y="1108"/>
                  <a:pt x="3167" y="917"/>
                </a:cubicBezTo>
                <a:cubicBezTo>
                  <a:pt x="3167" y="608"/>
                  <a:pt x="3429" y="358"/>
                  <a:pt x="3739" y="358"/>
                </a:cubicBezTo>
                <a:close/>
                <a:moveTo>
                  <a:pt x="8870" y="5644"/>
                </a:moveTo>
                <a:lnTo>
                  <a:pt x="8870" y="7632"/>
                </a:lnTo>
                <a:lnTo>
                  <a:pt x="8870" y="7858"/>
                </a:lnTo>
                <a:lnTo>
                  <a:pt x="8870" y="8870"/>
                </a:lnTo>
                <a:lnTo>
                  <a:pt x="7656" y="8870"/>
                </a:lnTo>
                <a:cubicBezTo>
                  <a:pt x="7561" y="8870"/>
                  <a:pt x="7477" y="8942"/>
                  <a:pt x="7477" y="9049"/>
                </a:cubicBezTo>
                <a:lnTo>
                  <a:pt x="7477" y="9442"/>
                </a:lnTo>
                <a:cubicBezTo>
                  <a:pt x="7477" y="9502"/>
                  <a:pt x="7501" y="9561"/>
                  <a:pt x="7561" y="9597"/>
                </a:cubicBezTo>
                <a:cubicBezTo>
                  <a:pt x="7739" y="9704"/>
                  <a:pt x="7846" y="9894"/>
                  <a:pt x="7846" y="10085"/>
                </a:cubicBezTo>
                <a:cubicBezTo>
                  <a:pt x="7846" y="10394"/>
                  <a:pt x="7596" y="10656"/>
                  <a:pt x="7275" y="10656"/>
                </a:cubicBezTo>
                <a:cubicBezTo>
                  <a:pt x="6965" y="10656"/>
                  <a:pt x="6715" y="10394"/>
                  <a:pt x="6715" y="10085"/>
                </a:cubicBezTo>
                <a:cubicBezTo>
                  <a:pt x="6715" y="9883"/>
                  <a:pt x="6822" y="9704"/>
                  <a:pt x="7001" y="9597"/>
                </a:cubicBezTo>
                <a:cubicBezTo>
                  <a:pt x="7061" y="9561"/>
                  <a:pt x="7084" y="9502"/>
                  <a:pt x="7084" y="9442"/>
                </a:cubicBezTo>
                <a:lnTo>
                  <a:pt x="7084" y="9049"/>
                </a:lnTo>
                <a:cubicBezTo>
                  <a:pt x="7084" y="8954"/>
                  <a:pt x="7013" y="8870"/>
                  <a:pt x="6906" y="8870"/>
                </a:cubicBezTo>
                <a:lnTo>
                  <a:pt x="5691" y="8870"/>
                </a:lnTo>
                <a:lnTo>
                  <a:pt x="5691" y="7644"/>
                </a:lnTo>
                <a:cubicBezTo>
                  <a:pt x="5691" y="7549"/>
                  <a:pt x="5608" y="7466"/>
                  <a:pt x="5513" y="7466"/>
                </a:cubicBezTo>
                <a:lnTo>
                  <a:pt x="5108" y="7466"/>
                </a:lnTo>
                <a:cubicBezTo>
                  <a:pt x="5048" y="7466"/>
                  <a:pt x="4989" y="7489"/>
                  <a:pt x="4953" y="7549"/>
                </a:cubicBezTo>
                <a:cubicBezTo>
                  <a:pt x="4846" y="7739"/>
                  <a:pt x="4655" y="7835"/>
                  <a:pt x="4465" y="7835"/>
                </a:cubicBezTo>
                <a:cubicBezTo>
                  <a:pt x="4155" y="7835"/>
                  <a:pt x="3905" y="7585"/>
                  <a:pt x="3905" y="7251"/>
                </a:cubicBezTo>
                <a:cubicBezTo>
                  <a:pt x="3905" y="6942"/>
                  <a:pt x="4155" y="6680"/>
                  <a:pt x="4465" y="6680"/>
                </a:cubicBezTo>
                <a:cubicBezTo>
                  <a:pt x="4679" y="6680"/>
                  <a:pt x="4846" y="6787"/>
                  <a:pt x="4953" y="6954"/>
                </a:cubicBezTo>
                <a:cubicBezTo>
                  <a:pt x="4989" y="7013"/>
                  <a:pt x="5048" y="7049"/>
                  <a:pt x="5108" y="7049"/>
                </a:cubicBezTo>
                <a:lnTo>
                  <a:pt x="5513" y="7049"/>
                </a:lnTo>
                <a:cubicBezTo>
                  <a:pt x="5596" y="7049"/>
                  <a:pt x="5691" y="6977"/>
                  <a:pt x="5691" y="6870"/>
                </a:cubicBezTo>
                <a:lnTo>
                  <a:pt x="5691" y="5644"/>
                </a:lnTo>
                <a:lnTo>
                  <a:pt x="6727" y="5644"/>
                </a:lnTo>
                <a:lnTo>
                  <a:pt x="6727" y="5787"/>
                </a:lnTo>
                <a:cubicBezTo>
                  <a:pt x="6501" y="5965"/>
                  <a:pt x="6358" y="6227"/>
                  <a:pt x="6358" y="6513"/>
                </a:cubicBezTo>
                <a:cubicBezTo>
                  <a:pt x="6358" y="7013"/>
                  <a:pt x="6775" y="7430"/>
                  <a:pt x="7275" y="7430"/>
                </a:cubicBezTo>
                <a:cubicBezTo>
                  <a:pt x="7787" y="7430"/>
                  <a:pt x="8204" y="7013"/>
                  <a:pt x="8204" y="6513"/>
                </a:cubicBezTo>
                <a:cubicBezTo>
                  <a:pt x="8204" y="6227"/>
                  <a:pt x="8073" y="5942"/>
                  <a:pt x="7834" y="5787"/>
                </a:cubicBezTo>
                <a:lnTo>
                  <a:pt x="7834" y="5644"/>
                </a:lnTo>
                <a:close/>
                <a:moveTo>
                  <a:pt x="3739" y="0"/>
                </a:moveTo>
                <a:cubicBezTo>
                  <a:pt x="3227" y="0"/>
                  <a:pt x="2810" y="405"/>
                  <a:pt x="2810" y="917"/>
                </a:cubicBezTo>
                <a:cubicBezTo>
                  <a:pt x="2810" y="1203"/>
                  <a:pt x="2941" y="1489"/>
                  <a:pt x="3179" y="1643"/>
                </a:cubicBezTo>
                <a:lnTo>
                  <a:pt x="3179" y="1786"/>
                </a:lnTo>
                <a:lnTo>
                  <a:pt x="1965" y="1786"/>
                </a:lnTo>
                <a:cubicBezTo>
                  <a:pt x="1869" y="1786"/>
                  <a:pt x="1786" y="1858"/>
                  <a:pt x="1786" y="1965"/>
                </a:cubicBezTo>
                <a:lnTo>
                  <a:pt x="1786" y="5501"/>
                </a:lnTo>
                <a:lnTo>
                  <a:pt x="1786" y="6727"/>
                </a:lnTo>
                <a:lnTo>
                  <a:pt x="1655" y="6727"/>
                </a:lnTo>
                <a:cubicBezTo>
                  <a:pt x="1476" y="6501"/>
                  <a:pt x="1203" y="6346"/>
                  <a:pt x="917" y="6346"/>
                </a:cubicBezTo>
                <a:cubicBezTo>
                  <a:pt x="417" y="6346"/>
                  <a:pt x="0" y="6763"/>
                  <a:pt x="0" y="7275"/>
                </a:cubicBezTo>
                <a:cubicBezTo>
                  <a:pt x="0" y="7775"/>
                  <a:pt x="417" y="8192"/>
                  <a:pt x="917" y="8192"/>
                </a:cubicBezTo>
                <a:cubicBezTo>
                  <a:pt x="1203" y="8192"/>
                  <a:pt x="1488" y="8061"/>
                  <a:pt x="1655" y="7823"/>
                </a:cubicBezTo>
                <a:lnTo>
                  <a:pt x="1786" y="7823"/>
                </a:lnTo>
                <a:lnTo>
                  <a:pt x="1786" y="9049"/>
                </a:lnTo>
                <a:cubicBezTo>
                  <a:pt x="1786" y="9132"/>
                  <a:pt x="1857" y="9228"/>
                  <a:pt x="1965" y="9228"/>
                </a:cubicBezTo>
                <a:lnTo>
                  <a:pt x="2584" y="9228"/>
                </a:lnTo>
                <a:cubicBezTo>
                  <a:pt x="2679" y="9228"/>
                  <a:pt x="2762" y="9144"/>
                  <a:pt x="2762" y="9049"/>
                </a:cubicBezTo>
                <a:cubicBezTo>
                  <a:pt x="2762" y="8942"/>
                  <a:pt x="2691" y="8870"/>
                  <a:pt x="2584" y="8870"/>
                </a:cubicBezTo>
                <a:lnTo>
                  <a:pt x="2143" y="8870"/>
                </a:lnTo>
                <a:lnTo>
                  <a:pt x="2143" y="7644"/>
                </a:lnTo>
                <a:cubicBezTo>
                  <a:pt x="2143" y="7561"/>
                  <a:pt x="2072" y="7466"/>
                  <a:pt x="1965" y="7466"/>
                </a:cubicBezTo>
                <a:lnTo>
                  <a:pt x="1560" y="7466"/>
                </a:lnTo>
                <a:cubicBezTo>
                  <a:pt x="1500" y="7466"/>
                  <a:pt x="1441" y="7501"/>
                  <a:pt x="1417" y="7561"/>
                </a:cubicBezTo>
                <a:cubicBezTo>
                  <a:pt x="1310" y="7739"/>
                  <a:pt x="1119" y="7835"/>
                  <a:pt x="917" y="7835"/>
                </a:cubicBezTo>
                <a:cubicBezTo>
                  <a:pt x="607" y="7835"/>
                  <a:pt x="357" y="7585"/>
                  <a:pt x="357" y="7275"/>
                </a:cubicBezTo>
                <a:cubicBezTo>
                  <a:pt x="357" y="6965"/>
                  <a:pt x="607" y="6704"/>
                  <a:pt x="917" y="6704"/>
                </a:cubicBezTo>
                <a:cubicBezTo>
                  <a:pt x="1131" y="6704"/>
                  <a:pt x="1310" y="6811"/>
                  <a:pt x="1417" y="6989"/>
                </a:cubicBezTo>
                <a:cubicBezTo>
                  <a:pt x="1441" y="7049"/>
                  <a:pt x="1500" y="7085"/>
                  <a:pt x="1560" y="7085"/>
                </a:cubicBezTo>
                <a:lnTo>
                  <a:pt x="1965" y="7085"/>
                </a:lnTo>
                <a:cubicBezTo>
                  <a:pt x="2048" y="7085"/>
                  <a:pt x="2143" y="7001"/>
                  <a:pt x="2143" y="6906"/>
                </a:cubicBezTo>
                <a:lnTo>
                  <a:pt x="2143" y="5680"/>
                </a:lnTo>
                <a:lnTo>
                  <a:pt x="3358" y="5680"/>
                </a:lnTo>
                <a:cubicBezTo>
                  <a:pt x="3453" y="5680"/>
                  <a:pt x="3536" y="5608"/>
                  <a:pt x="3536" y="5501"/>
                </a:cubicBezTo>
                <a:lnTo>
                  <a:pt x="3536" y="5096"/>
                </a:lnTo>
                <a:cubicBezTo>
                  <a:pt x="3536" y="5037"/>
                  <a:pt x="3512" y="4977"/>
                  <a:pt x="3453" y="4953"/>
                </a:cubicBezTo>
                <a:cubicBezTo>
                  <a:pt x="3274" y="4846"/>
                  <a:pt x="3167" y="4656"/>
                  <a:pt x="3167" y="4465"/>
                </a:cubicBezTo>
                <a:cubicBezTo>
                  <a:pt x="3167" y="4144"/>
                  <a:pt x="3417" y="3894"/>
                  <a:pt x="3739" y="3894"/>
                </a:cubicBezTo>
                <a:cubicBezTo>
                  <a:pt x="4048" y="3894"/>
                  <a:pt x="4298" y="4144"/>
                  <a:pt x="4298" y="4465"/>
                </a:cubicBezTo>
                <a:cubicBezTo>
                  <a:pt x="4298" y="4668"/>
                  <a:pt x="4191" y="4846"/>
                  <a:pt x="4013" y="4953"/>
                </a:cubicBezTo>
                <a:cubicBezTo>
                  <a:pt x="3953" y="4977"/>
                  <a:pt x="3929" y="5037"/>
                  <a:pt x="3929" y="5096"/>
                </a:cubicBezTo>
                <a:lnTo>
                  <a:pt x="3929" y="5501"/>
                </a:lnTo>
                <a:cubicBezTo>
                  <a:pt x="3929" y="5596"/>
                  <a:pt x="4001" y="5680"/>
                  <a:pt x="4108" y="5680"/>
                </a:cubicBezTo>
                <a:lnTo>
                  <a:pt x="5322" y="5680"/>
                </a:lnTo>
                <a:lnTo>
                  <a:pt x="5322" y="6727"/>
                </a:lnTo>
                <a:lnTo>
                  <a:pt x="5191" y="6727"/>
                </a:lnTo>
                <a:cubicBezTo>
                  <a:pt x="5013" y="6501"/>
                  <a:pt x="4751" y="6346"/>
                  <a:pt x="4465" y="6346"/>
                </a:cubicBezTo>
                <a:cubicBezTo>
                  <a:pt x="3953" y="6346"/>
                  <a:pt x="3536" y="6763"/>
                  <a:pt x="3536" y="7275"/>
                </a:cubicBezTo>
                <a:cubicBezTo>
                  <a:pt x="3536" y="7775"/>
                  <a:pt x="3953" y="8192"/>
                  <a:pt x="4465" y="8192"/>
                </a:cubicBezTo>
                <a:cubicBezTo>
                  <a:pt x="4751" y="8192"/>
                  <a:pt x="5025" y="8061"/>
                  <a:pt x="5191" y="7823"/>
                </a:cubicBezTo>
                <a:lnTo>
                  <a:pt x="5322" y="7823"/>
                </a:lnTo>
                <a:lnTo>
                  <a:pt x="5322" y="8870"/>
                </a:lnTo>
                <a:lnTo>
                  <a:pt x="3120" y="8870"/>
                </a:lnTo>
                <a:cubicBezTo>
                  <a:pt x="3036" y="8870"/>
                  <a:pt x="2941" y="8942"/>
                  <a:pt x="2941" y="9049"/>
                </a:cubicBezTo>
                <a:cubicBezTo>
                  <a:pt x="2941" y="9144"/>
                  <a:pt x="3024" y="9228"/>
                  <a:pt x="3120" y="9228"/>
                </a:cubicBezTo>
                <a:lnTo>
                  <a:pt x="6727" y="9228"/>
                </a:lnTo>
                <a:lnTo>
                  <a:pt x="6727" y="9359"/>
                </a:lnTo>
                <a:cubicBezTo>
                  <a:pt x="6501" y="9537"/>
                  <a:pt x="6358" y="9799"/>
                  <a:pt x="6358" y="10085"/>
                </a:cubicBezTo>
                <a:cubicBezTo>
                  <a:pt x="6358" y="10597"/>
                  <a:pt x="6775" y="11014"/>
                  <a:pt x="7275" y="11014"/>
                </a:cubicBezTo>
                <a:cubicBezTo>
                  <a:pt x="7787" y="11014"/>
                  <a:pt x="8204" y="10597"/>
                  <a:pt x="8204" y="10085"/>
                </a:cubicBezTo>
                <a:cubicBezTo>
                  <a:pt x="8204" y="9799"/>
                  <a:pt x="8061" y="9525"/>
                  <a:pt x="7823" y="9359"/>
                </a:cubicBezTo>
                <a:lnTo>
                  <a:pt x="7823" y="9228"/>
                </a:lnTo>
                <a:lnTo>
                  <a:pt x="9049" y="9228"/>
                </a:lnTo>
                <a:cubicBezTo>
                  <a:pt x="9132" y="9228"/>
                  <a:pt x="9227" y="9144"/>
                  <a:pt x="9227" y="9049"/>
                </a:cubicBezTo>
                <a:lnTo>
                  <a:pt x="9227" y="7858"/>
                </a:lnTo>
                <a:lnTo>
                  <a:pt x="9227" y="7632"/>
                </a:lnTo>
                <a:lnTo>
                  <a:pt x="9227" y="5501"/>
                </a:lnTo>
                <a:lnTo>
                  <a:pt x="9227" y="4287"/>
                </a:lnTo>
                <a:lnTo>
                  <a:pt x="9358" y="4287"/>
                </a:lnTo>
                <a:cubicBezTo>
                  <a:pt x="9537" y="4501"/>
                  <a:pt x="9811" y="4656"/>
                  <a:pt x="10097" y="4656"/>
                </a:cubicBezTo>
                <a:cubicBezTo>
                  <a:pt x="10597" y="4656"/>
                  <a:pt x="11013" y="4239"/>
                  <a:pt x="11013" y="3727"/>
                </a:cubicBezTo>
                <a:cubicBezTo>
                  <a:pt x="11013" y="3227"/>
                  <a:pt x="10597" y="2810"/>
                  <a:pt x="10097" y="2810"/>
                </a:cubicBezTo>
                <a:cubicBezTo>
                  <a:pt x="9811" y="2810"/>
                  <a:pt x="9525" y="2941"/>
                  <a:pt x="9358" y="3179"/>
                </a:cubicBezTo>
                <a:lnTo>
                  <a:pt x="9227" y="3179"/>
                </a:lnTo>
                <a:lnTo>
                  <a:pt x="9227" y="1965"/>
                </a:lnTo>
                <a:cubicBezTo>
                  <a:pt x="9227" y="1870"/>
                  <a:pt x="9156" y="1786"/>
                  <a:pt x="9049" y="1786"/>
                </a:cubicBezTo>
                <a:lnTo>
                  <a:pt x="8465" y="1786"/>
                </a:lnTo>
                <a:cubicBezTo>
                  <a:pt x="8382" y="1786"/>
                  <a:pt x="8287" y="1858"/>
                  <a:pt x="8287" y="1965"/>
                </a:cubicBezTo>
                <a:cubicBezTo>
                  <a:pt x="8287" y="2048"/>
                  <a:pt x="8358" y="2143"/>
                  <a:pt x="8465" y="2143"/>
                </a:cubicBezTo>
                <a:lnTo>
                  <a:pt x="8870" y="2143"/>
                </a:lnTo>
                <a:lnTo>
                  <a:pt x="8870" y="3358"/>
                </a:lnTo>
                <a:cubicBezTo>
                  <a:pt x="8870" y="3453"/>
                  <a:pt x="8942" y="3536"/>
                  <a:pt x="9049" y="3536"/>
                </a:cubicBezTo>
                <a:lnTo>
                  <a:pt x="9454" y="3536"/>
                </a:lnTo>
                <a:cubicBezTo>
                  <a:pt x="9513" y="3536"/>
                  <a:pt x="9573" y="3513"/>
                  <a:pt x="9597" y="3453"/>
                </a:cubicBezTo>
                <a:cubicBezTo>
                  <a:pt x="9704" y="3275"/>
                  <a:pt x="9894" y="3167"/>
                  <a:pt x="10085" y="3167"/>
                </a:cubicBezTo>
                <a:cubicBezTo>
                  <a:pt x="10406" y="3167"/>
                  <a:pt x="10656" y="3417"/>
                  <a:pt x="10656" y="3727"/>
                </a:cubicBezTo>
                <a:cubicBezTo>
                  <a:pt x="10656" y="4048"/>
                  <a:pt x="10406" y="4298"/>
                  <a:pt x="10085" y="4298"/>
                </a:cubicBezTo>
                <a:cubicBezTo>
                  <a:pt x="9882" y="4298"/>
                  <a:pt x="9704" y="4191"/>
                  <a:pt x="9597" y="4013"/>
                </a:cubicBezTo>
                <a:cubicBezTo>
                  <a:pt x="9573" y="3953"/>
                  <a:pt x="9513" y="3929"/>
                  <a:pt x="9454" y="3929"/>
                </a:cubicBezTo>
                <a:lnTo>
                  <a:pt x="9049" y="3929"/>
                </a:lnTo>
                <a:cubicBezTo>
                  <a:pt x="8966" y="3929"/>
                  <a:pt x="8870" y="4001"/>
                  <a:pt x="8870" y="4108"/>
                </a:cubicBezTo>
                <a:lnTo>
                  <a:pt x="8870" y="5322"/>
                </a:lnTo>
                <a:lnTo>
                  <a:pt x="7644" y="5322"/>
                </a:lnTo>
                <a:cubicBezTo>
                  <a:pt x="7561" y="5322"/>
                  <a:pt x="7465" y="5394"/>
                  <a:pt x="7465" y="5501"/>
                </a:cubicBezTo>
                <a:lnTo>
                  <a:pt x="7465" y="5906"/>
                </a:lnTo>
                <a:cubicBezTo>
                  <a:pt x="7465" y="5965"/>
                  <a:pt x="7501" y="6025"/>
                  <a:pt x="7561" y="6049"/>
                </a:cubicBezTo>
                <a:cubicBezTo>
                  <a:pt x="7739" y="6156"/>
                  <a:pt x="7846" y="6346"/>
                  <a:pt x="7846" y="6549"/>
                </a:cubicBezTo>
                <a:cubicBezTo>
                  <a:pt x="7846" y="6858"/>
                  <a:pt x="7584" y="7108"/>
                  <a:pt x="7275" y="7108"/>
                </a:cubicBezTo>
                <a:cubicBezTo>
                  <a:pt x="6965" y="7108"/>
                  <a:pt x="6715" y="6858"/>
                  <a:pt x="6715" y="6549"/>
                </a:cubicBezTo>
                <a:cubicBezTo>
                  <a:pt x="6715" y="6334"/>
                  <a:pt x="6810" y="6156"/>
                  <a:pt x="7001" y="6049"/>
                </a:cubicBezTo>
                <a:cubicBezTo>
                  <a:pt x="7061" y="6025"/>
                  <a:pt x="7084" y="5965"/>
                  <a:pt x="7084" y="5906"/>
                </a:cubicBezTo>
                <a:lnTo>
                  <a:pt x="7084" y="5501"/>
                </a:lnTo>
                <a:cubicBezTo>
                  <a:pt x="7084" y="5418"/>
                  <a:pt x="7013" y="5322"/>
                  <a:pt x="6906" y="5322"/>
                </a:cubicBezTo>
                <a:lnTo>
                  <a:pt x="5679" y="5322"/>
                </a:lnTo>
                <a:lnTo>
                  <a:pt x="5679" y="4287"/>
                </a:lnTo>
                <a:lnTo>
                  <a:pt x="5822" y="4287"/>
                </a:lnTo>
                <a:cubicBezTo>
                  <a:pt x="6001" y="4501"/>
                  <a:pt x="6263" y="4656"/>
                  <a:pt x="6549" y="4656"/>
                </a:cubicBezTo>
                <a:cubicBezTo>
                  <a:pt x="7061" y="4656"/>
                  <a:pt x="7477" y="4239"/>
                  <a:pt x="7477" y="3727"/>
                </a:cubicBezTo>
                <a:cubicBezTo>
                  <a:pt x="7477" y="3227"/>
                  <a:pt x="7061" y="2810"/>
                  <a:pt x="6549" y="2810"/>
                </a:cubicBezTo>
                <a:cubicBezTo>
                  <a:pt x="6263" y="2810"/>
                  <a:pt x="5989" y="2941"/>
                  <a:pt x="5822" y="3179"/>
                </a:cubicBezTo>
                <a:lnTo>
                  <a:pt x="5679" y="3179"/>
                </a:lnTo>
                <a:lnTo>
                  <a:pt x="5679" y="2143"/>
                </a:lnTo>
                <a:lnTo>
                  <a:pt x="7882" y="2143"/>
                </a:lnTo>
                <a:cubicBezTo>
                  <a:pt x="7977" y="2143"/>
                  <a:pt x="8061" y="2060"/>
                  <a:pt x="8061" y="1965"/>
                </a:cubicBezTo>
                <a:cubicBezTo>
                  <a:pt x="8061" y="1870"/>
                  <a:pt x="7989" y="1786"/>
                  <a:pt x="7882" y="1786"/>
                </a:cubicBezTo>
                <a:lnTo>
                  <a:pt x="4286" y="1786"/>
                </a:lnTo>
                <a:lnTo>
                  <a:pt x="4286" y="1643"/>
                </a:lnTo>
                <a:cubicBezTo>
                  <a:pt x="4513" y="1465"/>
                  <a:pt x="4655" y="1203"/>
                  <a:pt x="4655" y="917"/>
                </a:cubicBezTo>
                <a:cubicBezTo>
                  <a:pt x="4655" y="417"/>
                  <a:pt x="4239" y="0"/>
                  <a:pt x="3739"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 name="Google Shape;10319;p79">
            <a:extLst>
              <a:ext uri="{FF2B5EF4-FFF2-40B4-BE49-F238E27FC236}">
                <a16:creationId xmlns:a16="http://schemas.microsoft.com/office/drawing/2014/main" id="{1282C2B6-583A-441B-9ED3-924CF07667E3}"/>
              </a:ext>
            </a:extLst>
          </p:cNvPr>
          <p:cNvGrpSpPr/>
          <p:nvPr/>
        </p:nvGrpSpPr>
        <p:grpSpPr>
          <a:xfrm>
            <a:off x="5573647" y="1288480"/>
            <a:ext cx="1289377" cy="1296236"/>
            <a:chOff x="3095745" y="3805393"/>
            <a:chExt cx="352840" cy="354717"/>
          </a:xfrm>
          <a:solidFill>
            <a:schemeClr val="accent6">
              <a:lumMod val="60000"/>
              <a:lumOff val="40000"/>
            </a:schemeClr>
          </a:solidFill>
        </p:grpSpPr>
        <p:sp>
          <p:nvSpPr>
            <p:cNvPr id="21" name="Google Shape;10320;p79">
              <a:extLst>
                <a:ext uri="{FF2B5EF4-FFF2-40B4-BE49-F238E27FC236}">
                  <a16:creationId xmlns:a16="http://schemas.microsoft.com/office/drawing/2014/main" id="{C61EC932-723B-4411-B6D9-6704B1E5E5C3}"/>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321;p79">
              <a:extLst>
                <a:ext uri="{FF2B5EF4-FFF2-40B4-BE49-F238E27FC236}">
                  <a16:creationId xmlns:a16="http://schemas.microsoft.com/office/drawing/2014/main" id="{C3A727F8-FCE4-4EA9-A479-139C9B5E40B1}"/>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322;p79">
              <a:extLst>
                <a:ext uri="{FF2B5EF4-FFF2-40B4-BE49-F238E27FC236}">
                  <a16:creationId xmlns:a16="http://schemas.microsoft.com/office/drawing/2014/main" id="{AD6826F8-ECDE-4BF2-B844-A460ACDA6374}"/>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323;p79">
              <a:extLst>
                <a:ext uri="{FF2B5EF4-FFF2-40B4-BE49-F238E27FC236}">
                  <a16:creationId xmlns:a16="http://schemas.microsoft.com/office/drawing/2014/main" id="{B26A831E-3FA4-47D3-B4E9-FA63629831A5}"/>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324;p79">
              <a:extLst>
                <a:ext uri="{FF2B5EF4-FFF2-40B4-BE49-F238E27FC236}">
                  <a16:creationId xmlns:a16="http://schemas.microsoft.com/office/drawing/2014/main" id="{A9D98CB3-F5A0-4B20-82F4-86AC4265D581}"/>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325;p79">
              <a:extLst>
                <a:ext uri="{FF2B5EF4-FFF2-40B4-BE49-F238E27FC236}">
                  <a16:creationId xmlns:a16="http://schemas.microsoft.com/office/drawing/2014/main" id="{4594974D-70E1-4F13-80B4-72F89E631A30}"/>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Title 2">
            <a:extLst>
              <a:ext uri="{FF2B5EF4-FFF2-40B4-BE49-F238E27FC236}">
                <a16:creationId xmlns:a16="http://schemas.microsoft.com/office/drawing/2014/main" id="{D8D1B361-2608-5943-AA87-BEFBBAD73503}"/>
              </a:ext>
            </a:extLst>
          </p:cNvPr>
          <p:cNvSpPr>
            <a:spLocks noGrp="1"/>
          </p:cNvSpPr>
          <p:nvPr>
            <p:ph type="title"/>
          </p:nvPr>
        </p:nvSpPr>
        <p:spPr>
          <a:xfrm>
            <a:off x="1996975" y="418185"/>
            <a:ext cx="5150100" cy="431400"/>
          </a:xfrm>
        </p:spPr>
        <p:txBody>
          <a:bodyPr/>
          <a:lstStyle/>
          <a:p>
            <a:r>
              <a:rPr lang="en-US" b="1" dirty="0">
                <a:solidFill>
                  <a:schemeClr val="accent6">
                    <a:lumMod val="50000"/>
                  </a:schemeClr>
                </a:solidFill>
              </a:rPr>
              <a:t>Analytic Approach</a:t>
            </a:r>
          </a:p>
        </p:txBody>
      </p:sp>
    </p:spTree>
    <p:extLst>
      <p:ext uri="{BB962C8B-B14F-4D97-AF65-F5344CB8AC3E}">
        <p14:creationId xmlns:p14="http://schemas.microsoft.com/office/powerpoint/2010/main" val="3991258841"/>
      </p:ext>
    </p:extLst>
  </p:cSld>
  <p:clrMapOvr>
    <a:masterClrMapping/>
  </p:clrMapOvr>
</p:sld>
</file>

<file path=ppt/theme/theme1.xml><?xml version="1.0" encoding="utf-8"?>
<a:theme xmlns:a="http://schemas.openxmlformats.org/drawingml/2006/main" name="Custal Project Proposal by Slidesgo">
  <a:themeElements>
    <a:clrScheme name="Simple Light">
      <a:dk1>
        <a:srgbClr val="000000"/>
      </a:dk1>
      <a:lt1>
        <a:srgbClr val="FFFFFF"/>
      </a:lt1>
      <a:dk2>
        <a:srgbClr val="595959"/>
      </a:dk2>
      <a:lt2>
        <a:srgbClr val="EEEEEE"/>
      </a:lt2>
      <a:accent1>
        <a:srgbClr val="292C35"/>
      </a:accent1>
      <a:accent2>
        <a:srgbClr val="475972"/>
      </a:accent2>
      <a:accent3>
        <a:srgbClr val="E9E2C9"/>
      </a:accent3>
      <a:accent4>
        <a:srgbClr val="FFDD6B"/>
      </a:accent4>
      <a:accent5>
        <a:srgbClr val="DCAE52"/>
      </a:accent5>
      <a:accent6>
        <a:srgbClr val="AF7132"/>
      </a:accent6>
      <a:hlink>
        <a:srgbClr val="DCAE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5958</TotalTime>
  <Words>2299</Words>
  <Application>Microsoft Macintosh PowerPoint</Application>
  <PresentationFormat>On-screen Show (16:9)</PresentationFormat>
  <Paragraphs>420</Paragraphs>
  <Slides>54</Slides>
  <Notes>52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Abel</vt:lpstr>
      <vt:lpstr>Montserrat</vt:lpstr>
      <vt:lpstr>Roboto Condensed</vt:lpstr>
      <vt:lpstr>Livvic</vt:lpstr>
      <vt:lpstr>Arial</vt:lpstr>
      <vt:lpstr>Rubik</vt:lpstr>
      <vt:lpstr>Custal Project Proposal by Slidesgo</vt:lpstr>
      <vt:lpstr>Purwadhika JCDSAH Final Project</vt:lpstr>
      <vt:lpstr>Matplotlib Team</vt:lpstr>
      <vt:lpstr>Table of Contents</vt:lpstr>
      <vt:lpstr>Business Background</vt:lpstr>
      <vt:lpstr>Background</vt:lpstr>
      <vt:lpstr>Business Objectives</vt:lpstr>
      <vt:lpstr>Expected Output</vt:lpstr>
      <vt:lpstr>Project Limitation</vt:lpstr>
      <vt:lpstr>Analytic Approach</vt:lpstr>
      <vt:lpstr>Data Understanding and Data Exploration</vt:lpstr>
      <vt:lpstr>Data Collection</vt:lpstr>
      <vt:lpstr>Data Description</vt:lpstr>
      <vt:lpstr>Data Description</vt:lpstr>
      <vt:lpstr>Splitting Dataset</vt:lpstr>
      <vt:lpstr>Price Distribution</vt:lpstr>
      <vt:lpstr>Price Mapping by Location</vt:lpstr>
      <vt:lpstr>Features on Price (ex: Building Structure &amp; Material)</vt:lpstr>
      <vt:lpstr>Statistical Test (ex: Building Structure &amp; Material)</vt:lpstr>
      <vt:lpstr>Data Preprocessing</vt:lpstr>
      <vt:lpstr>Qualified Features</vt:lpstr>
      <vt:lpstr>Handling Missing Data</vt:lpstr>
      <vt:lpstr>Handling Missing Data (continued)</vt:lpstr>
      <vt:lpstr>Handling Missing Data (continued)</vt:lpstr>
      <vt:lpstr>Feature Selection</vt:lpstr>
      <vt:lpstr>Cramér's V Correlation for Categorical Features Result</vt:lpstr>
      <vt:lpstr>Correlation for Numerical Features Result</vt:lpstr>
      <vt:lpstr>Unusual Values</vt:lpstr>
      <vt:lpstr>Unusual Values (continued)</vt:lpstr>
      <vt:lpstr>PowerPoint Presentation</vt:lpstr>
      <vt:lpstr>Feature Engineering &amp; Encoding</vt:lpstr>
      <vt:lpstr>Modeling and Evaluation</vt:lpstr>
      <vt:lpstr>Modeling Steps</vt:lpstr>
      <vt:lpstr>Baseline Model</vt:lpstr>
      <vt:lpstr>Training Model Result (Dev Set)</vt:lpstr>
      <vt:lpstr>PowerPoint Presentation</vt:lpstr>
      <vt:lpstr>PowerPoint Presentation</vt:lpstr>
      <vt:lpstr>Tuning Result</vt:lpstr>
      <vt:lpstr>Prediction Error Plot</vt:lpstr>
      <vt:lpstr>Learning Curve</vt:lpstr>
      <vt:lpstr>PowerPoint Presentation</vt:lpstr>
      <vt:lpstr>PowerPoint Presentation</vt:lpstr>
      <vt:lpstr>Predictions on Unseen Data (Test Set)</vt:lpstr>
      <vt:lpstr>Model Result on Unseen Data</vt:lpstr>
      <vt:lpstr>Deployment</vt:lpstr>
      <vt:lpstr>Deployment Workflow</vt:lpstr>
      <vt:lpstr>Deployment Page</vt:lpstr>
      <vt:lpstr>Business Case Study</vt:lpstr>
      <vt:lpstr>Business Case Study Improvement Results</vt:lpstr>
      <vt:lpstr>Business Case Study Prescriptive Analysis</vt:lpstr>
      <vt:lpstr>Conclusion and Recommendation</vt:lpstr>
      <vt:lpstr>Conclusion</vt:lpstr>
      <vt:lpstr>Recommendation</vt:lpstr>
      <vt:lpstr>Recommendation (continued)</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CUSTAL PROJECT PROPOSAL</dc:title>
  <dc:creator>Rafif Hendrawan</dc:creator>
  <cp:lastModifiedBy>gustiak@yahoo.com</cp:lastModifiedBy>
  <cp:revision>136</cp:revision>
  <dcterms:modified xsi:type="dcterms:W3CDTF">2021-08-01T13:52:07Z</dcterms:modified>
</cp:coreProperties>
</file>